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87"/>
  </p:notesMasterIdLst>
  <p:sldIdLst>
    <p:sldId id="256" r:id="rId2"/>
    <p:sldId id="257" r:id="rId3"/>
    <p:sldId id="258" r:id="rId4"/>
    <p:sldId id="259" r:id="rId5"/>
    <p:sldId id="260" r:id="rId6"/>
    <p:sldId id="261" r:id="rId7"/>
    <p:sldId id="334" r:id="rId8"/>
    <p:sldId id="262" r:id="rId9"/>
    <p:sldId id="263" r:id="rId10"/>
    <p:sldId id="264" r:id="rId11"/>
    <p:sldId id="265" r:id="rId12"/>
    <p:sldId id="266" r:id="rId13"/>
    <p:sldId id="267" r:id="rId14"/>
    <p:sldId id="268" r:id="rId15"/>
    <p:sldId id="335" r:id="rId16"/>
    <p:sldId id="336" r:id="rId17"/>
    <p:sldId id="337" r:id="rId18"/>
    <p:sldId id="338" r:id="rId19"/>
    <p:sldId id="339" r:id="rId20"/>
    <p:sldId id="269" r:id="rId21"/>
    <p:sldId id="329" r:id="rId22"/>
    <p:sldId id="330" r:id="rId23"/>
    <p:sldId id="331" r:id="rId24"/>
    <p:sldId id="332" r:id="rId25"/>
    <p:sldId id="333" r:id="rId26"/>
    <p:sldId id="270" r:id="rId27"/>
    <p:sldId id="271" r:id="rId28"/>
    <p:sldId id="272" r:id="rId29"/>
    <p:sldId id="273" r:id="rId30"/>
    <p:sldId id="274" r:id="rId31"/>
    <p:sldId id="275" r:id="rId32"/>
    <p:sldId id="340" r:id="rId33"/>
    <p:sldId id="276" r:id="rId34"/>
    <p:sldId id="277" r:id="rId35"/>
    <p:sldId id="278" r:id="rId36"/>
    <p:sldId id="279" r:id="rId37"/>
    <p:sldId id="280" r:id="rId38"/>
    <p:sldId id="281" r:id="rId39"/>
    <p:sldId id="282" r:id="rId40"/>
    <p:sldId id="283" r:id="rId41"/>
    <p:sldId id="284" r:id="rId42"/>
    <p:sldId id="285" r:id="rId43"/>
    <p:sldId id="286" r:id="rId44"/>
    <p:sldId id="287" r:id="rId45"/>
    <p:sldId id="288" r:id="rId46"/>
    <p:sldId id="289" r:id="rId47"/>
    <p:sldId id="290" r:id="rId48"/>
    <p:sldId id="291" r:id="rId49"/>
    <p:sldId id="292" r:id="rId50"/>
    <p:sldId id="293" r:id="rId51"/>
    <p:sldId id="294" r:id="rId52"/>
    <p:sldId id="295" r:id="rId53"/>
    <p:sldId id="296" r:id="rId54"/>
    <p:sldId id="297" r:id="rId55"/>
    <p:sldId id="298" r:id="rId56"/>
    <p:sldId id="299" r:id="rId57"/>
    <p:sldId id="300" r:id="rId58"/>
    <p:sldId id="301" r:id="rId59"/>
    <p:sldId id="302" r:id="rId60"/>
    <p:sldId id="303" r:id="rId61"/>
    <p:sldId id="304" r:id="rId62"/>
    <p:sldId id="305" r:id="rId63"/>
    <p:sldId id="306" r:id="rId64"/>
    <p:sldId id="307" r:id="rId65"/>
    <p:sldId id="308" r:id="rId66"/>
    <p:sldId id="309" r:id="rId67"/>
    <p:sldId id="310" r:id="rId68"/>
    <p:sldId id="311" r:id="rId69"/>
    <p:sldId id="312" r:id="rId70"/>
    <p:sldId id="313" r:id="rId71"/>
    <p:sldId id="314" r:id="rId72"/>
    <p:sldId id="315" r:id="rId73"/>
    <p:sldId id="316" r:id="rId74"/>
    <p:sldId id="317" r:id="rId75"/>
    <p:sldId id="318" r:id="rId76"/>
    <p:sldId id="319" r:id="rId77"/>
    <p:sldId id="320" r:id="rId78"/>
    <p:sldId id="321" r:id="rId79"/>
    <p:sldId id="322" r:id="rId80"/>
    <p:sldId id="323" r:id="rId81"/>
    <p:sldId id="324" r:id="rId82"/>
    <p:sldId id="325" r:id="rId83"/>
    <p:sldId id="326" r:id="rId84"/>
    <p:sldId id="327" r:id="rId85"/>
    <p:sldId id="328" r:id="rId86"/>
  </p:sldIdLst>
  <p:sldSz cx="12192000" cy="6858000"/>
  <p:notesSz cx="6858000" cy="9144000"/>
  <p:embeddedFontLst>
    <p:embeddedFont>
      <p:font typeface="Open Sans" panose="020B0606030504020204" pitchFamily="34" charset="0"/>
      <p:regular r:id="rId88"/>
      <p:bold r:id="rId89"/>
      <p:italic r:id="rId90"/>
      <p:boldItalic r:id="rId91"/>
    </p:embeddedFont>
    <p:embeddedFont>
      <p:font typeface="Roboto" panose="02000000000000000000" pitchFamily="2" charset="0"/>
      <p:regular r:id="rId92"/>
      <p:bold r:id="rId93"/>
      <p:italic r:id="rId94"/>
      <p:boldItalic r:id="rId95"/>
    </p:embeddedFont>
    <p:embeddedFont>
      <p:font typeface="Rubik" panose="020B0604020202020204" charset="-79"/>
      <p:regular r:id="rId96"/>
      <p:bold r:id="rId97"/>
      <p:italic r:id="rId98"/>
      <p:boldItalic r:id="rId99"/>
    </p:embeddedFont>
    <p:embeddedFont>
      <p:font typeface="Sofia" panose="020B0604020202020204" charset="0"/>
      <p:regular r:id="rId10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1" d="100"/>
          <a:sy n="81" d="100"/>
        </p:scale>
        <p:origin x="725"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font" Target="fonts/font2.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viewProps" Target="viewProps.xml"/><Relationship Id="rId5" Type="http://schemas.openxmlformats.org/officeDocument/2006/relationships/slide" Target="slides/slide4.xml"/><Relationship Id="rId90" Type="http://schemas.openxmlformats.org/officeDocument/2006/relationships/font" Target="fonts/font3.fntdata"/><Relationship Id="rId95" Type="http://schemas.openxmlformats.org/officeDocument/2006/relationships/font" Target="fonts/font8.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font" Target="fonts/font1.fntdata"/><Relationship Id="rId91" Type="http://schemas.openxmlformats.org/officeDocument/2006/relationships/font" Target="fonts/font4.fntdata"/><Relationship Id="rId96"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font" Target="fonts/font7.fntdata"/><Relationship Id="rId99" Type="http://schemas.openxmlformats.org/officeDocument/2006/relationships/font" Target="fonts/font12.fntdata"/><Relationship Id="rId10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font" Target="fonts/font10.fntdata"/><Relationship Id="rId104"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5.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font" Target="fonts/font13.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font" Target="fonts/font6.fntdata"/><Relationship Id="rId98" Type="http://schemas.openxmlformats.org/officeDocument/2006/relationships/font" Target="fonts/font11.fntdata"/><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5" name="Google Shape;135;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1" name="Google Shape;141;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8" name="Google Shape;148;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5" name="Google Shape;155;p1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0" name="Google Shape;160;p1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5" name="Google Shape;165;p1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1" name="Google Shape;171;p1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p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7" name="Google Shape;177;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p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2" name="Google Shape;182;p1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p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7" name="Google Shape;187;p1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8" name="Google Shape;88;p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p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3" name="Google Shape;193;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0" name="Google Shape;200;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p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0" name="Google Shape;210;p2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p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5" name="Google Shape;215;p2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1" name="Google Shape;221;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p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7" name="Google Shape;227;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p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3" name="Google Shape;233;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p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9" name="Google Shape;239;p2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p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5" name="Google Shape;245;p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p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1" name="Google Shape;251;p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3" name="Google Shape;93;p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p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6" name="Google Shape;256;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p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1" name="Google Shape;261;p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p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6" name="Google Shape;266;p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p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4" name="Google Shape;274;p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p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2" name="Google Shape;282;p3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p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8" name="Google Shape;288;p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p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4" name="Google Shape;294;p3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p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1" name="Google Shape;301;p3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p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9" name="Google Shape;309;p3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p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7" name="Google Shape;317;p3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9" name="Google Shape;99;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p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6" name="Google Shape;326;p4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p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6" name="Google Shape;336;p4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p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45" name="Google Shape;345;p4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p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3" name="Google Shape;353;p4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p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3" name="Google Shape;363;p4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p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1" name="Google Shape;371;p4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p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7" name="Google Shape;377;p4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p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3" name="Google Shape;383;p4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p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9" name="Google Shape;389;p4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p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5" name="Google Shape;395;p4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4" name="Google Shape;104;p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p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00" name="Google Shape;400;p5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p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05" name="Google Shape;405;p5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p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0" name="Google Shape;410;p5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p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7" name="Google Shape;417;p5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p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22" name="Google Shape;422;p5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Google Shape;427;p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28" name="Google Shape;428;p5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Google Shape;439;p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40" name="Google Shape;440;p5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p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46" name="Google Shape;446;p5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p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51" name="Google Shape;451;p5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p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55" name="Google Shape;455;p5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0" name="Google Shape;110;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p:cNvGrpSpPr/>
        <p:nvPr/>
      </p:nvGrpSpPr>
      <p:grpSpPr>
        <a:xfrm>
          <a:off x="0" y="0"/>
          <a:ext cx="0" cy="0"/>
          <a:chOff x="0" y="0"/>
          <a:chExt cx="0" cy="0"/>
        </a:xfrm>
      </p:grpSpPr>
      <p:sp>
        <p:nvSpPr>
          <p:cNvPr id="460" name="Google Shape;460;p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61" name="Google Shape;461;p6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p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67" name="Google Shape;467;p6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p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73" name="Google Shape;473;p6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Google Shape;478;p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79" name="Google Shape;479;p6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3"/>
        <p:cNvGrpSpPr/>
        <p:nvPr/>
      </p:nvGrpSpPr>
      <p:grpSpPr>
        <a:xfrm>
          <a:off x="0" y="0"/>
          <a:ext cx="0" cy="0"/>
          <a:chOff x="0" y="0"/>
          <a:chExt cx="0" cy="0"/>
        </a:xfrm>
      </p:grpSpPr>
      <p:sp>
        <p:nvSpPr>
          <p:cNvPr id="484" name="Google Shape;484;p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85" name="Google Shape;485;p6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Google Shape;490;p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91" name="Google Shape;491;p6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p:cNvGrpSpPr/>
        <p:nvPr/>
      </p:nvGrpSpPr>
      <p:grpSpPr>
        <a:xfrm>
          <a:off x="0" y="0"/>
          <a:ext cx="0" cy="0"/>
          <a:chOff x="0" y="0"/>
          <a:chExt cx="0" cy="0"/>
        </a:xfrm>
      </p:grpSpPr>
      <p:sp>
        <p:nvSpPr>
          <p:cNvPr id="496" name="Google Shape;496;p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97" name="Google Shape;497;p6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1"/>
        <p:cNvGrpSpPr/>
        <p:nvPr/>
      </p:nvGrpSpPr>
      <p:grpSpPr>
        <a:xfrm>
          <a:off x="0" y="0"/>
          <a:ext cx="0" cy="0"/>
          <a:chOff x="0" y="0"/>
          <a:chExt cx="0" cy="0"/>
        </a:xfrm>
      </p:grpSpPr>
      <p:sp>
        <p:nvSpPr>
          <p:cNvPr id="502" name="Google Shape;502;p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03" name="Google Shape;503;p6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9"/>
        <p:cNvGrpSpPr/>
        <p:nvPr/>
      </p:nvGrpSpPr>
      <p:grpSpPr>
        <a:xfrm>
          <a:off x="0" y="0"/>
          <a:ext cx="0" cy="0"/>
          <a:chOff x="0" y="0"/>
          <a:chExt cx="0" cy="0"/>
        </a:xfrm>
      </p:grpSpPr>
      <p:sp>
        <p:nvSpPr>
          <p:cNvPr id="510" name="Google Shape;510;p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11" name="Google Shape;511;p6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p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17" name="Google Shape;517;p6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6" name="Google Shape;116;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p:cNvGrpSpPr/>
        <p:nvPr/>
      </p:nvGrpSpPr>
      <p:grpSpPr>
        <a:xfrm>
          <a:off x="0" y="0"/>
          <a:ext cx="0" cy="0"/>
          <a:chOff x="0" y="0"/>
          <a:chExt cx="0" cy="0"/>
        </a:xfrm>
      </p:grpSpPr>
      <p:sp>
        <p:nvSpPr>
          <p:cNvPr id="522" name="Google Shape;522;p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23" name="Google Shape;523;p7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p:cNvGrpSpPr/>
        <p:nvPr/>
      </p:nvGrpSpPr>
      <p:grpSpPr>
        <a:xfrm>
          <a:off x="0" y="0"/>
          <a:ext cx="0" cy="0"/>
          <a:chOff x="0" y="0"/>
          <a:chExt cx="0" cy="0"/>
        </a:xfrm>
      </p:grpSpPr>
      <p:sp>
        <p:nvSpPr>
          <p:cNvPr id="528" name="Google Shape;528;p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29" name="Google Shape;529;p7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4"/>
        <p:cNvGrpSpPr/>
        <p:nvPr/>
      </p:nvGrpSpPr>
      <p:grpSpPr>
        <a:xfrm>
          <a:off x="0" y="0"/>
          <a:ext cx="0" cy="0"/>
          <a:chOff x="0" y="0"/>
          <a:chExt cx="0" cy="0"/>
        </a:xfrm>
      </p:grpSpPr>
      <p:sp>
        <p:nvSpPr>
          <p:cNvPr id="535" name="Google Shape;535;p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36" name="Google Shape;536;p7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0"/>
        <p:cNvGrpSpPr/>
        <p:nvPr/>
      </p:nvGrpSpPr>
      <p:grpSpPr>
        <a:xfrm>
          <a:off x="0" y="0"/>
          <a:ext cx="0" cy="0"/>
          <a:chOff x="0" y="0"/>
          <a:chExt cx="0" cy="0"/>
        </a:xfrm>
      </p:grpSpPr>
      <p:sp>
        <p:nvSpPr>
          <p:cNvPr id="541" name="Google Shape;541;p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42" name="Google Shape;542;p7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3" name="Google Shape;123;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9" name="Google Shape;129;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1"/>
        <p:cNvGrpSpPr/>
        <p:nvPr/>
      </p:nvGrpSpPr>
      <p:grpSpPr>
        <a:xfrm>
          <a:off x="0" y="0"/>
          <a:ext cx="0" cy="0"/>
          <a:chOff x="0" y="0"/>
          <a:chExt cx="0" cy="0"/>
        </a:xfrm>
      </p:grpSpPr>
      <p:sp>
        <p:nvSpPr>
          <p:cNvPr id="12" name="Google Shape;12;p2"/>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13;p2"/>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4" name="Google Shape;14;p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 name="Google Shape;15;p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 name="Google Shape;16;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1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1" name="Google Shape;71;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1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1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7" name="Google Shape;77;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7"/>
        <p:cNvGrpSpPr/>
        <p:nvPr/>
      </p:nvGrpSpPr>
      <p:grpSpPr>
        <a:xfrm>
          <a:off x="0" y="0"/>
          <a:ext cx="0" cy="0"/>
          <a:chOff x="0" y="0"/>
          <a:chExt cx="0" cy="0"/>
        </a:xfrm>
      </p:grpSpPr>
      <p:sp>
        <p:nvSpPr>
          <p:cNvPr id="18" name="Google Shape;18;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 name="Google Shape;24;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5"/>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5"/>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0" name="Google Shape;30;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6"/>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 name="Google Shape;36;p6"/>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 name="Google Shape;37;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7"/>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7"/>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3" name="Google Shape;43;p7"/>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 name="Google Shape;44;p7"/>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5" name="Google Shape;45;p7"/>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6" name="Google Shape;46;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57" name="Google Shape;57;p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58" name="Google Shape;58;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1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10"/>
          <p:cNvSpPr>
            <a:spLocks noGrp="1"/>
          </p:cNvSpPr>
          <p:nvPr>
            <p:ph type="pic" idx="2"/>
          </p:nvPr>
        </p:nvSpPr>
        <p:spPr>
          <a:xfrm>
            <a:off x="5183188" y="987425"/>
            <a:ext cx="6172200" cy="4873625"/>
          </a:xfrm>
          <a:prstGeom prst="rect">
            <a:avLst/>
          </a:prstGeom>
          <a:noFill/>
          <a:ln>
            <a:noFill/>
          </a:ln>
        </p:spPr>
      </p:sp>
      <p:sp>
        <p:nvSpPr>
          <p:cNvPr id="64" name="Google Shape;64;p1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5" name="Google Shape;65;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 name="Google Shape;8;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hyperlink" Target="https://www.geeksforgeeks.org/http-full-form/" TargetMode="External"/><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34.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3.jp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3.xml"/><Relationship Id="rId1" Type="http://schemas.openxmlformats.org/officeDocument/2006/relationships/slideLayout" Target="../slideLayouts/slideLayout3.xml"/><Relationship Id="rId4" Type="http://schemas.openxmlformats.org/officeDocument/2006/relationships/image" Target="../media/image29.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7.xml"/><Relationship Id="rId1" Type="http://schemas.openxmlformats.org/officeDocument/2006/relationships/slideLayout" Target="../slideLayouts/slideLayout3.xml"/><Relationship Id="rId4" Type="http://schemas.openxmlformats.org/officeDocument/2006/relationships/image" Target="../media/image32.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8.xml"/><Relationship Id="rId1" Type="http://schemas.openxmlformats.org/officeDocument/2006/relationships/slideLayout" Target="../slideLayouts/slideLayout3.xml"/><Relationship Id="rId4" Type="http://schemas.openxmlformats.org/officeDocument/2006/relationships/image" Target="../media/image34.png"/></Relationships>
</file>

<file path=ppt/slides/_rels/slide5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9.xml"/><Relationship Id="rId1" Type="http://schemas.openxmlformats.org/officeDocument/2006/relationships/slideLayout" Target="../slideLayouts/slideLayout3.xml"/><Relationship Id="rId5" Type="http://schemas.openxmlformats.org/officeDocument/2006/relationships/image" Target="../media/image37.png"/><Relationship Id="rId4" Type="http://schemas.openxmlformats.org/officeDocument/2006/relationships/image" Target="../media/image36.png"/></Relationships>
</file>

<file path=ppt/slides/_rels/slide5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0.xml"/><Relationship Id="rId1" Type="http://schemas.openxmlformats.org/officeDocument/2006/relationships/slideLayout" Target="../slideLayouts/slideLayout3.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5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1.xml"/><Relationship Id="rId1" Type="http://schemas.openxmlformats.org/officeDocument/2006/relationships/slideLayout" Target="../slideLayouts/slideLayout3.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5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2.xml"/><Relationship Id="rId1" Type="http://schemas.openxmlformats.org/officeDocument/2006/relationships/slideLayout" Target="../slideLayouts/slideLayout3.xml"/><Relationship Id="rId4" Type="http://schemas.openxmlformats.org/officeDocument/2006/relationships/image" Target="../media/image47.png"/></Relationships>
</file>

<file path=ppt/slides/_rels/slide5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3.xml"/><Relationship Id="rId1" Type="http://schemas.openxmlformats.org/officeDocument/2006/relationships/slideLayout" Target="../slideLayouts/slideLayout3.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5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4.xml"/><Relationship Id="rId1" Type="http://schemas.openxmlformats.org/officeDocument/2006/relationships/slideLayout" Target="../slideLayouts/slideLayout3.xml"/><Relationship Id="rId4" Type="http://schemas.openxmlformats.org/officeDocument/2006/relationships/image" Target="../media/image52.pn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hyperlink" Target="https://en.wikipedia.org/wiki/Web_crawler" TargetMode="External"/><Relationship Id="rId2" Type="http://schemas.openxmlformats.org/officeDocument/2006/relationships/notesSlide" Target="../notesSlides/notesSlide46.xml"/><Relationship Id="rId1" Type="http://schemas.openxmlformats.org/officeDocument/2006/relationships/slideLayout" Target="../slideLayouts/slideLayout3.xml"/><Relationship Id="rId6" Type="http://schemas.openxmlformats.org/officeDocument/2006/relationships/hyperlink" Target="https://en.wikipedia.org/wiki/PageRank" TargetMode="External"/><Relationship Id="rId5" Type="http://schemas.openxmlformats.org/officeDocument/2006/relationships/hyperlink" Target="https://en.wikipedia.org/wiki/Focused_crawler#cite_note-1" TargetMode="External"/><Relationship Id="rId4" Type="http://schemas.openxmlformats.org/officeDocument/2006/relationships/hyperlink" Target="https://en.wikipedia.org/wiki/Crawl_frontier" TargetMode="Externa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hyperlink" Target="https://en.wikipedia.org/wiki/Trie" TargetMode="External"/><Relationship Id="rId2" Type="http://schemas.openxmlformats.org/officeDocument/2006/relationships/notesSlide" Target="../notesSlides/notesSlide52.xml"/><Relationship Id="rId1" Type="http://schemas.openxmlformats.org/officeDocument/2006/relationships/slideLayout" Target="../slideLayouts/slideLayout3.xml"/><Relationship Id="rId5" Type="http://schemas.openxmlformats.org/officeDocument/2006/relationships/image" Target="../media/image56.png"/><Relationship Id="rId4" Type="http://schemas.openxmlformats.org/officeDocument/2006/relationships/hyperlink" Target="https://en.wikipedia.org/wiki/Suffix_(computer_science)" TargetMode="External"/></Relationships>
</file>

<file path=ppt/slides/_rels/slide65.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58.png"/><Relationship Id="rId7" Type="http://schemas.openxmlformats.org/officeDocument/2006/relationships/image" Target="../media/image62.png"/><Relationship Id="rId2" Type="http://schemas.openxmlformats.org/officeDocument/2006/relationships/notesSlide" Target="../notesSlides/notesSlide55.xml"/><Relationship Id="rId1" Type="http://schemas.openxmlformats.org/officeDocument/2006/relationships/slideLayout" Target="../slideLayouts/slideLayout3.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6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3" Type="http://schemas.openxmlformats.org/officeDocument/2006/relationships/image" Target="../media/image65.jp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3" Type="http://schemas.openxmlformats.org/officeDocument/2006/relationships/hyperlink" Target="https://monkeylearn.com/machine-learning/" TargetMode="External"/><Relationship Id="rId2" Type="http://schemas.openxmlformats.org/officeDocument/2006/relationships/notesSlide" Target="../notesSlides/notesSlide63.xml"/><Relationship Id="rId1" Type="http://schemas.openxmlformats.org/officeDocument/2006/relationships/slideLayout" Target="../slideLayouts/slideLayout3.xml"/><Relationship Id="rId4" Type="http://schemas.openxmlformats.org/officeDocument/2006/relationships/hyperlink" Target="https://monkeylearn.com/blog/text-analysis-tools" TargetMode="External"/></Relationships>
</file>

<file path=ppt/slides/_rels/slide7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3" Type="http://schemas.openxmlformats.org/officeDocument/2006/relationships/hyperlink" Target="https://monkeylearn.com/text-classification/" TargetMode="External"/><Relationship Id="rId2" Type="http://schemas.openxmlformats.org/officeDocument/2006/relationships/notesSlide" Target="../notesSlides/notesSlide65.xml"/><Relationship Id="rId1" Type="http://schemas.openxmlformats.org/officeDocument/2006/relationships/slideLayout" Target="../slideLayouts/slideLayout3.xml"/><Relationship Id="rId5" Type="http://schemas.openxmlformats.org/officeDocument/2006/relationships/hyperlink" Target="https://monkeylearn.com/sentiment-analysis/" TargetMode="External"/><Relationship Id="rId4" Type="http://schemas.openxmlformats.org/officeDocument/2006/relationships/hyperlink" Target="https://monkeylearn.com/natural-language-processing/" TargetMode="Externa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67.xml"/><Relationship Id="rId1" Type="http://schemas.openxmlformats.org/officeDocument/2006/relationships/slideLayout" Target="../slideLayouts/slideLayout3.xml"/><Relationship Id="rId5" Type="http://schemas.openxmlformats.org/officeDocument/2006/relationships/image" Target="../media/image69.png"/><Relationship Id="rId4" Type="http://schemas.openxmlformats.org/officeDocument/2006/relationships/image" Target="../media/image68.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72.xml"/><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73.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3"/>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dk1"/>
              </a:buClr>
              <a:buSzPts val="6000"/>
              <a:buFont typeface="Calibri"/>
              <a:buNone/>
            </a:pPr>
            <a:r>
              <a:rPr lang="en-US" b="1"/>
              <a:t>Module 5</a:t>
            </a:r>
            <a:endParaRPr/>
          </a:p>
        </p:txBody>
      </p:sp>
      <p:sp>
        <p:nvSpPr>
          <p:cNvPr id="85" name="Google Shape;85;p13"/>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lnSpcReduction="10000"/>
          </a:bodyPr>
          <a:lstStyle/>
          <a:p>
            <a:pPr marL="0" lvl="0" indent="0" algn="ctr" rtl="0">
              <a:lnSpc>
                <a:spcPct val="90000"/>
              </a:lnSpc>
              <a:spcBef>
                <a:spcPts val="0"/>
              </a:spcBef>
              <a:spcAft>
                <a:spcPts val="0"/>
              </a:spcAft>
              <a:buClr>
                <a:schemeClr val="accent1"/>
              </a:buClr>
              <a:buSzPts val="6000"/>
              <a:buNone/>
            </a:pPr>
            <a:r>
              <a:rPr lang="en-US" sz="6000" b="1">
                <a:solidFill>
                  <a:schemeClr val="accent1"/>
                </a:solidFill>
                <a:latin typeface="Calibri"/>
                <a:ea typeface="Calibri"/>
                <a:cs typeface="Calibri"/>
                <a:sym typeface="Calibri"/>
              </a:rPr>
              <a:t>Advanced Data Mining Techniques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21"/>
          <p:cNvSpPr txBox="1">
            <a:spLocks noGrp="1"/>
          </p:cNvSpPr>
          <p:nvPr>
            <p:ph type="title"/>
          </p:nvPr>
        </p:nvSpPr>
        <p:spPr>
          <a:xfrm>
            <a:off x="1722783" y="3088447"/>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2F5496"/>
              </a:buClr>
              <a:buSzPts val="5400"/>
              <a:buFont typeface="Calibri"/>
              <a:buNone/>
            </a:pPr>
            <a:r>
              <a:rPr lang="en-US" sz="5400" b="1">
                <a:solidFill>
                  <a:srgbClr val="2F5496"/>
                </a:solidFill>
              </a:rPr>
              <a:t>Web Content Mining</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8" name="Google Shape;138;p22"/>
          <p:cNvSpPr txBox="1">
            <a:spLocks noGrp="1"/>
          </p:cNvSpPr>
          <p:nvPr>
            <p:ph type="body" idx="1"/>
          </p:nvPr>
        </p:nvSpPr>
        <p:spPr>
          <a:xfrm>
            <a:off x="838200" y="501926"/>
            <a:ext cx="10515600" cy="5675037"/>
          </a:xfrm>
          <a:prstGeom prst="rect">
            <a:avLst/>
          </a:prstGeom>
          <a:noFill/>
          <a:ln>
            <a:noFill/>
          </a:ln>
        </p:spPr>
        <p:txBody>
          <a:bodyPr spcFirstLastPara="1" wrap="square" lIns="91425" tIns="45700" rIns="91425" bIns="45700" anchor="t" anchorCtr="0">
            <a:normAutofit/>
          </a:bodyPr>
          <a:lstStyle/>
          <a:p>
            <a:pPr marL="228600" lvl="0" indent="-228600" algn="just" rtl="0">
              <a:lnSpc>
                <a:spcPct val="90000"/>
              </a:lnSpc>
              <a:spcBef>
                <a:spcPts val="0"/>
              </a:spcBef>
              <a:spcAft>
                <a:spcPts val="0"/>
              </a:spcAft>
              <a:buClr>
                <a:schemeClr val="dk1"/>
              </a:buClr>
              <a:buSzPts val="2800"/>
              <a:buChar char="•"/>
            </a:pPr>
            <a:r>
              <a:rPr lang="en-US"/>
              <a:t>Textual, image, audio, video, hyperlinks, metadata – multimedia data mining.</a:t>
            </a:r>
            <a:r>
              <a:rPr lang="en-US" b="0" i="0">
                <a:solidFill>
                  <a:srgbClr val="273239"/>
                </a:solidFill>
                <a:latin typeface="Arial"/>
                <a:ea typeface="Arial"/>
                <a:cs typeface="Arial"/>
                <a:sym typeface="Arial"/>
              </a:rPr>
              <a:t> </a:t>
            </a:r>
            <a:endParaRPr/>
          </a:p>
          <a:p>
            <a:pPr marL="228600" lvl="0" indent="-228600" algn="just" rtl="0">
              <a:lnSpc>
                <a:spcPct val="90000"/>
              </a:lnSpc>
              <a:spcBef>
                <a:spcPts val="1000"/>
              </a:spcBef>
              <a:spcAft>
                <a:spcPts val="0"/>
              </a:spcAft>
              <a:buClr>
                <a:srgbClr val="273239"/>
              </a:buClr>
              <a:buSzPts val="2800"/>
              <a:buChar char="•"/>
            </a:pPr>
            <a:r>
              <a:rPr lang="en-US" b="0" i="0">
                <a:solidFill>
                  <a:srgbClr val="273239"/>
                </a:solidFill>
                <a:latin typeface="Arial"/>
                <a:ea typeface="Arial"/>
                <a:cs typeface="Arial"/>
                <a:sym typeface="Arial"/>
              </a:rPr>
              <a:t>It is the application of web mining that extracts relevant or useful information content from the Web. </a:t>
            </a:r>
            <a:endParaRPr/>
          </a:p>
          <a:p>
            <a:pPr marL="228600" lvl="0" indent="-228600" algn="just" rtl="0">
              <a:lnSpc>
                <a:spcPct val="90000"/>
              </a:lnSpc>
              <a:spcBef>
                <a:spcPts val="1000"/>
              </a:spcBef>
              <a:spcAft>
                <a:spcPts val="0"/>
              </a:spcAft>
              <a:buClr>
                <a:srgbClr val="273239"/>
              </a:buClr>
              <a:buSzPts val="2800"/>
              <a:buChar char="•"/>
            </a:pPr>
            <a:r>
              <a:rPr lang="en-US" b="0" i="0">
                <a:solidFill>
                  <a:srgbClr val="273239"/>
                </a:solidFill>
                <a:latin typeface="Arial"/>
                <a:ea typeface="Arial"/>
                <a:cs typeface="Arial"/>
                <a:sym typeface="Arial"/>
              </a:rPr>
              <a:t>Web Content mining is different from data mining and text mining. Due to heterogeneity and the absence of web data, automated discovery of new knowledge patterns can be challenging to some extent. </a:t>
            </a:r>
            <a:endParaRPr/>
          </a:p>
          <a:p>
            <a:pPr marL="228600" lvl="0" indent="-228600" algn="just" rtl="0">
              <a:lnSpc>
                <a:spcPct val="90000"/>
              </a:lnSpc>
              <a:spcBef>
                <a:spcPts val="1000"/>
              </a:spcBef>
              <a:spcAft>
                <a:spcPts val="0"/>
              </a:spcAft>
              <a:buClr>
                <a:srgbClr val="273239"/>
              </a:buClr>
              <a:buSzPts val="2800"/>
              <a:buChar char="•"/>
            </a:pPr>
            <a:r>
              <a:rPr lang="en-US" b="0" i="0">
                <a:solidFill>
                  <a:srgbClr val="273239"/>
                </a:solidFill>
                <a:latin typeface="Arial"/>
                <a:ea typeface="Arial"/>
                <a:cs typeface="Arial"/>
                <a:sym typeface="Arial"/>
              </a:rPr>
              <a:t>Web data are generally semi-structured and/or unstructured, while data mining is primarily concerned with structured data.</a:t>
            </a:r>
            <a:endParaRPr/>
          </a:p>
          <a:p>
            <a:pPr marL="228600" lvl="0" indent="-228600" algn="just" rtl="0">
              <a:lnSpc>
                <a:spcPct val="90000"/>
              </a:lnSpc>
              <a:spcBef>
                <a:spcPts val="1000"/>
              </a:spcBef>
              <a:spcAft>
                <a:spcPts val="0"/>
              </a:spcAft>
              <a:buClr>
                <a:srgbClr val="273239"/>
              </a:buClr>
              <a:buSzPts val="2800"/>
              <a:buChar char="•"/>
            </a:pPr>
            <a:r>
              <a:rPr lang="en-US" b="0" i="0">
                <a:solidFill>
                  <a:srgbClr val="273239"/>
                </a:solidFill>
                <a:latin typeface="Arial"/>
                <a:ea typeface="Arial"/>
                <a:cs typeface="Arial"/>
                <a:sym typeface="Arial"/>
              </a:rPr>
              <a:t> It performs scanning and mining of text, images, and groups of web pages according to the content of input by displaying the list in search engines.</a:t>
            </a:r>
            <a:endParaRPr/>
          </a:p>
          <a:p>
            <a:pPr marL="228600" lvl="0" indent="-50800" algn="l" rtl="0">
              <a:lnSpc>
                <a:spcPct val="90000"/>
              </a:lnSpc>
              <a:spcBef>
                <a:spcPts val="1000"/>
              </a:spcBef>
              <a:spcAft>
                <a:spcPts val="0"/>
              </a:spcAft>
              <a:buClr>
                <a:schemeClr val="dk1"/>
              </a:buClr>
              <a:buSzPts val="2800"/>
              <a:buNone/>
            </a:pP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4" name="Google Shape;144;p23"/>
          <p:cNvSpPr txBox="1">
            <a:spLocks noGrp="1"/>
          </p:cNvSpPr>
          <p:nvPr>
            <p:ph type="body" idx="1"/>
          </p:nvPr>
        </p:nvSpPr>
        <p:spPr>
          <a:xfrm>
            <a:off x="838200" y="705678"/>
            <a:ext cx="10515600" cy="5471285"/>
          </a:xfrm>
          <a:prstGeom prst="rect">
            <a:avLst/>
          </a:prstGeom>
          <a:noFill/>
          <a:ln>
            <a:noFill/>
          </a:ln>
        </p:spPr>
        <p:txBody>
          <a:bodyPr spcFirstLastPara="1" wrap="square" lIns="91425" tIns="45700" rIns="91425" bIns="45700" anchor="t" anchorCtr="0">
            <a:normAutofit/>
          </a:bodyPr>
          <a:lstStyle/>
          <a:p>
            <a:pPr marL="228600" lvl="0" indent="-228600" algn="just" rtl="0">
              <a:lnSpc>
                <a:spcPct val="90000"/>
              </a:lnSpc>
              <a:spcBef>
                <a:spcPts val="0"/>
              </a:spcBef>
              <a:spcAft>
                <a:spcPts val="0"/>
              </a:spcAft>
              <a:buClr>
                <a:srgbClr val="273239"/>
              </a:buClr>
              <a:buSzPts val="2800"/>
              <a:buChar char="•"/>
            </a:pPr>
            <a:r>
              <a:rPr lang="en-US" b="1" i="0">
                <a:solidFill>
                  <a:srgbClr val="273239"/>
                </a:solidFill>
                <a:latin typeface="Arial"/>
                <a:ea typeface="Arial"/>
                <a:cs typeface="Arial"/>
                <a:sym typeface="Arial"/>
              </a:rPr>
              <a:t>Unstructured Web Data Mining</a:t>
            </a:r>
            <a:endParaRPr/>
          </a:p>
          <a:p>
            <a:pPr marL="228600" lvl="0" indent="-228600" algn="just" rtl="0">
              <a:lnSpc>
                <a:spcPct val="90000"/>
              </a:lnSpc>
              <a:spcBef>
                <a:spcPts val="1000"/>
              </a:spcBef>
              <a:spcAft>
                <a:spcPts val="0"/>
              </a:spcAft>
              <a:buClr>
                <a:srgbClr val="273239"/>
              </a:buClr>
              <a:buSzPts val="2800"/>
              <a:buChar char="•"/>
            </a:pPr>
            <a:r>
              <a:rPr lang="en-US" b="0" i="0">
                <a:solidFill>
                  <a:srgbClr val="273239"/>
                </a:solidFill>
                <a:latin typeface="Arial"/>
                <a:ea typeface="Arial"/>
                <a:cs typeface="Arial"/>
                <a:sym typeface="Arial"/>
              </a:rPr>
              <a:t>Unstructured data includes data such as audio, video, etc,  We convert these unstructured data into structured data,i.e., into useful information or structured information (which is known as Web Content Mining). The process of Conversion is mentioned as follows:</a:t>
            </a:r>
            <a:endParaRPr/>
          </a:p>
          <a:p>
            <a:pPr marL="228600" lvl="0" indent="-50800" algn="l" rtl="0">
              <a:lnSpc>
                <a:spcPct val="90000"/>
              </a:lnSpc>
              <a:spcBef>
                <a:spcPts val="1000"/>
              </a:spcBef>
              <a:spcAft>
                <a:spcPts val="0"/>
              </a:spcAft>
              <a:buClr>
                <a:schemeClr val="dk1"/>
              </a:buClr>
              <a:buSzPts val="2800"/>
              <a:buNone/>
            </a:pPr>
            <a:endParaRPr/>
          </a:p>
        </p:txBody>
      </p:sp>
      <p:pic>
        <p:nvPicPr>
          <p:cNvPr id="145" name="Google Shape;145;p23"/>
          <p:cNvPicPr preferRelativeResize="0"/>
          <p:nvPr/>
        </p:nvPicPr>
        <p:blipFill rotWithShape="1">
          <a:blip r:embed="rId3">
            <a:alphaModFix/>
          </a:blip>
          <a:srcRect/>
          <a:stretch/>
        </p:blipFill>
        <p:spPr>
          <a:xfrm>
            <a:off x="5816338" y="2829554"/>
            <a:ext cx="3898398" cy="387438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pic>
        <p:nvPicPr>
          <p:cNvPr id="152" name="Google Shape;152;p24"/>
          <p:cNvPicPr preferRelativeResize="0"/>
          <p:nvPr/>
        </p:nvPicPr>
        <p:blipFill rotWithShape="1">
          <a:blip r:embed="rId3">
            <a:alphaModFix/>
          </a:blip>
          <a:srcRect/>
          <a:stretch/>
        </p:blipFill>
        <p:spPr>
          <a:xfrm>
            <a:off x="1313851" y="518462"/>
            <a:ext cx="9340897" cy="524213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5"/>
          <p:cNvSpPr txBox="1">
            <a:spLocks noGrp="1"/>
          </p:cNvSpPr>
          <p:nvPr>
            <p:ph type="body" idx="1"/>
          </p:nvPr>
        </p:nvSpPr>
        <p:spPr>
          <a:xfrm>
            <a:off x="838200" y="467139"/>
            <a:ext cx="10515600" cy="5709824"/>
          </a:xfrm>
          <a:prstGeom prst="rect">
            <a:avLst/>
          </a:prstGeom>
          <a:noFill/>
          <a:ln>
            <a:noFill/>
          </a:ln>
        </p:spPr>
        <p:txBody>
          <a:bodyPr spcFirstLastPara="1" wrap="square" lIns="91425" tIns="45700" rIns="91425" bIns="45700" anchor="t" anchorCtr="0">
            <a:normAutofit/>
          </a:bodyPr>
          <a:lstStyle/>
          <a:p>
            <a:pPr marL="228600" lvl="0" indent="-228600" algn="just" rtl="0">
              <a:lnSpc>
                <a:spcPct val="90000"/>
              </a:lnSpc>
              <a:spcBef>
                <a:spcPts val="0"/>
              </a:spcBef>
              <a:spcAft>
                <a:spcPts val="0"/>
              </a:spcAft>
              <a:buClr>
                <a:srgbClr val="273239"/>
              </a:buClr>
              <a:buSzPts val="2800"/>
              <a:buChar char="•"/>
            </a:pPr>
            <a:r>
              <a:rPr lang="en-US" b="1" i="0" dirty="0">
                <a:solidFill>
                  <a:srgbClr val="273239"/>
                </a:solidFill>
                <a:latin typeface="Arial"/>
                <a:ea typeface="Arial"/>
                <a:cs typeface="Arial"/>
                <a:sym typeface="Arial"/>
              </a:rPr>
              <a:t>Web Content Mining Techniques:</a:t>
            </a:r>
            <a:endParaRPr dirty="0"/>
          </a:p>
          <a:p>
            <a:pPr marL="228600" lvl="0" indent="-228600" algn="just" rtl="0">
              <a:lnSpc>
                <a:spcPct val="90000"/>
              </a:lnSpc>
              <a:spcBef>
                <a:spcPts val="1000"/>
              </a:spcBef>
              <a:spcAft>
                <a:spcPts val="0"/>
              </a:spcAft>
              <a:buClr>
                <a:srgbClr val="273239"/>
              </a:buClr>
              <a:buSzPts val="2800"/>
              <a:buFont typeface="Calibri"/>
              <a:buAutoNum type="arabicPeriod"/>
            </a:pPr>
            <a:r>
              <a:rPr lang="en-US" b="0" i="0" dirty="0">
                <a:solidFill>
                  <a:srgbClr val="273239"/>
                </a:solidFill>
                <a:latin typeface="Arial"/>
                <a:ea typeface="Arial"/>
                <a:cs typeface="Arial"/>
                <a:sym typeface="Arial"/>
              </a:rPr>
              <a:t>Pre-processing </a:t>
            </a:r>
            <a:endParaRPr dirty="0"/>
          </a:p>
          <a:p>
            <a:pPr marL="228600" lvl="0" indent="-228600" algn="just" rtl="0">
              <a:lnSpc>
                <a:spcPct val="90000"/>
              </a:lnSpc>
              <a:spcBef>
                <a:spcPts val="1000"/>
              </a:spcBef>
              <a:spcAft>
                <a:spcPts val="0"/>
              </a:spcAft>
              <a:buClr>
                <a:srgbClr val="273239"/>
              </a:buClr>
              <a:buSzPts val="2800"/>
              <a:buFont typeface="Calibri"/>
              <a:buAutoNum type="arabicPeriod"/>
            </a:pPr>
            <a:r>
              <a:rPr lang="en-US" b="0" i="0" dirty="0">
                <a:solidFill>
                  <a:srgbClr val="273239"/>
                </a:solidFill>
                <a:latin typeface="Arial"/>
                <a:ea typeface="Arial"/>
                <a:cs typeface="Arial"/>
                <a:sym typeface="Arial"/>
              </a:rPr>
              <a:t>Clustering</a:t>
            </a:r>
            <a:endParaRPr dirty="0"/>
          </a:p>
          <a:p>
            <a:pPr marL="228600" lvl="0" indent="-228600" algn="just" rtl="0">
              <a:lnSpc>
                <a:spcPct val="90000"/>
              </a:lnSpc>
              <a:spcBef>
                <a:spcPts val="1000"/>
              </a:spcBef>
              <a:spcAft>
                <a:spcPts val="0"/>
              </a:spcAft>
              <a:buClr>
                <a:srgbClr val="273239"/>
              </a:buClr>
              <a:buSzPts val="2800"/>
              <a:buFont typeface="Calibri"/>
              <a:buAutoNum type="arabicPeriod"/>
            </a:pPr>
            <a:r>
              <a:rPr lang="en-US" b="0" i="0" dirty="0">
                <a:solidFill>
                  <a:srgbClr val="273239"/>
                </a:solidFill>
                <a:latin typeface="Arial"/>
                <a:ea typeface="Arial"/>
                <a:cs typeface="Arial"/>
                <a:sym typeface="Arial"/>
              </a:rPr>
              <a:t>Classifying</a:t>
            </a:r>
            <a:endParaRPr dirty="0"/>
          </a:p>
          <a:p>
            <a:pPr marL="228600" lvl="0" indent="-228600" algn="just" rtl="0">
              <a:lnSpc>
                <a:spcPct val="90000"/>
              </a:lnSpc>
              <a:spcBef>
                <a:spcPts val="1000"/>
              </a:spcBef>
              <a:spcAft>
                <a:spcPts val="0"/>
              </a:spcAft>
              <a:buClr>
                <a:srgbClr val="273239"/>
              </a:buClr>
              <a:buSzPts val="2800"/>
              <a:buFont typeface="Calibri"/>
              <a:buAutoNum type="arabicPeriod"/>
            </a:pPr>
            <a:r>
              <a:rPr lang="en-US" b="0" i="0" dirty="0">
                <a:solidFill>
                  <a:srgbClr val="273239"/>
                </a:solidFill>
                <a:latin typeface="Arial"/>
                <a:ea typeface="Arial"/>
                <a:cs typeface="Arial"/>
                <a:sym typeface="Arial"/>
              </a:rPr>
              <a:t>Identifying the associations</a:t>
            </a:r>
            <a:endParaRPr dirty="0"/>
          </a:p>
          <a:p>
            <a:pPr marL="228600" lvl="0" indent="-228600" algn="just" rtl="0">
              <a:lnSpc>
                <a:spcPct val="90000"/>
              </a:lnSpc>
              <a:spcBef>
                <a:spcPts val="1000"/>
              </a:spcBef>
              <a:spcAft>
                <a:spcPts val="0"/>
              </a:spcAft>
              <a:buClr>
                <a:srgbClr val="273239"/>
              </a:buClr>
              <a:buSzPts val="2800"/>
              <a:buFont typeface="Calibri"/>
              <a:buAutoNum type="arabicPeriod"/>
            </a:pPr>
            <a:r>
              <a:rPr lang="en-US" b="0" i="0" dirty="0">
                <a:solidFill>
                  <a:srgbClr val="273239"/>
                </a:solidFill>
                <a:latin typeface="Arial"/>
                <a:ea typeface="Arial"/>
                <a:cs typeface="Arial"/>
                <a:sym typeface="Arial"/>
              </a:rPr>
              <a:t>Topic identification, tracking</a:t>
            </a:r>
            <a:endParaRPr dirty="0"/>
          </a:p>
          <a:p>
            <a:pPr marL="228600" lvl="0" indent="-228600" algn="just" rtl="0">
              <a:lnSpc>
                <a:spcPct val="90000"/>
              </a:lnSpc>
              <a:spcBef>
                <a:spcPts val="1000"/>
              </a:spcBef>
              <a:spcAft>
                <a:spcPts val="0"/>
              </a:spcAft>
              <a:buClr>
                <a:srgbClr val="273239"/>
              </a:buClr>
              <a:buSzPts val="2800"/>
              <a:buChar char="•"/>
            </a:pPr>
            <a:r>
              <a:rPr lang="en-US" b="1" i="0" dirty="0">
                <a:solidFill>
                  <a:srgbClr val="273239"/>
                </a:solidFill>
                <a:latin typeface="Arial"/>
                <a:ea typeface="Arial"/>
                <a:cs typeface="Arial"/>
                <a:sym typeface="Arial"/>
              </a:rPr>
              <a:t>Applications of Web Content Mining:</a:t>
            </a:r>
            <a:endParaRPr dirty="0"/>
          </a:p>
          <a:p>
            <a:pPr marL="228600" lvl="0" indent="-228600" algn="just" rtl="0">
              <a:lnSpc>
                <a:spcPct val="90000"/>
              </a:lnSpc>
              <a:spcBef>
                <a:spcPts val="1000"/>
              </a:spcBef>
              <a:spcAft>
                <a:spcPts val="0"/>
              </a:spcAft>
              <a:buClr>
                <a:srgbClr val="273239"/>
              </a:buClr>
              <a:buSzPts val="2800"/>
              <a:buFont typeface="Calibri"/>
              <a:buAutoNum type="arabicPeriod"/>
            </a:pPr>
            <a:r>
              <a:rPr lang="en-US" b="0" i="0" dirty="0">
                <a:solidFill>
                  <a:srgbClr val="273239"/>
                </a:solidFill>
                <a:latin typeface="Arial"/>
                <a:ea typeface="Arial"/>
                <a:cs typeface="Arial"/>
                <a:sym typeface="Arial"/>
              </a:rPr>
              <a:t> Classifying the web documents into categories.</a:t>
            </a:r>
            <a:endParaRPr dirty="0"/>
          </a:p>
          <a:p>
            <a:pPr marL="228600" lvl="0" indent="-228600" algn="just" rtl="0">
              <a:lnSpc>
                <a:spcPct val="90000"/>
              </a:lnSpc>
              <a:spcBef>
                <a:spcPts val="1000"/>
              </a:spcBef>
              <a:spcAft>
                <a:spcPts val="0"/>
              </a:spcAft>
              <a:buClr>
                <a:srgbClr val="273239"/>
              </a:buClr>
              <a:buSzPts val="2800"/>
              <a:buFont typeface="Calibri"/>
              <a:buAutoNum type="arabicPeriod"/>
            </a:pPr>
            <a:r>
              <a:rPr lang="en-US" b="0" i="0" dirty="0">
                <a:solidFill>
                  <a:srgbClr val="273239"/>
                </a:solidFill>
                <a:latin typeface="Arial"/>
                <a:ea typeface="Arial"/>
                <a:cs typeface="Arial"/>
                <a:sym typeface="Arial"/>
              </a:rPr>
              <a:t> Identify topics of web documents.</a:t>
            </a:r>
            <a:endParaRPr dirty="0"/>
          </a:p>
          <a:p>
            <a:pPr marL="228600" lvl="0" indent="-228600" algn="just" rtl="0">
              <a:lnSpc>
                <a:spcPct val="90000"/>
              </a:lnSpc>
              <a:spcBef>
                <a:spcPts val="1000"/>
              </a:spcBef>
              <a:spcAft>
                <a:spcPts val="0"/>
              </a:spcAft>
              <a:buClr>
                <a:srgbClr val="273239"/>
              </a:buClr>
              <a:buSzPts val="2800"/>
              <a:buFont typeface="Calibri"/>
              <a:buAutoNum type="arabicPeriod"/>
            </a:pPr>
            <a:r>
              <a:rPr lang="en-US" b="0" i="0" dirty="0">
                <a:solidFill>
                  <a:srgbClr val="273239"/>
                </a:solidFill>
                <a:latin typeface="Arial"/>
                <a:ea typeface="Arial"/>
                <a:cs typeface="Arial"/>
                <a:sym typeface="Arial"/>
              </a:rPr>
              <a:t> Finding similar web pages across the different web servers.</a:t>
            </a:r>
            <a:endParaRPr dirty="0"/>
          </a:p>
          <a:p>
            <a:pPr marL="228600" lvl="0" indent="-228600" algn="just" rtl="0">
              <a:lnSpc>
                <a:spcPct val="90000"/>
              </a:lnSpc>
              <a:spcBef>
                <a:spcPts val="1000"/>
              </a:spcBef>
              <a:spcAft>
                <a:spcPts val="0"/>
              </a:spcAft>
              <a:buClr>
                <a:srgbClr val="273239"/>
              </a:buClr>
              <a:buSzPts val="2800"/>
              <a:buFont typeface="Calibri"/>
              <a:buAutoNum type="arabicPeriod"/>
            </a:pPr>
            <a:r>
              <a:rPr lang="en-US" b="0" i="0" dirty="0">
                <a:solidFill>
                  <a:srgbClr val="273239"/>
                </a:solidFill>
                <a:latin typeface="Arial"/>
                <a:ea typeface="Arial"/>
                <a:cs typeface="Arial"/>
                <a:sym typeface="Arial"/>
              </a:rPr>
              <a:t> Applications related to relevance.</a:t>
            </a:r>
            <a:endParaRPr dirty="0"/>
          </a:p>
          <a:p>
            <a:pPr marL="228600" lvl="0" indent="-50800" algn="l" rtl="0">
              <a:lnSpc>
                <a:spcPct val="90000"/>
              </a:lnSpc>
              <a:spcBef>
                <a:spcPts val="1000"/>
              </a:spcBef>
              <a:spcAft>
                <a:spcPts val="0"/>
              </a:spcAft>
              <a:buClr>
                <a:schemeClr val="dk1"/>
              </a:buClr>
              <a:buSzPts val="2800"/>
              <a:buNone/>
            </a:pPr>
            <a:endParaRPr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76449A-76EE-0E0C-48E6-0B9C6F39B7C9}"/>
              </a:ext>
            </a:extLst>
          </p:cNvPr>
          <p:cNvSpPr>
            <a:spLocks noGrp="1"/>
          </p:cNvSpPr>
          <p:nvPr>
            <p:ph type="title"/>
          </p:nvPr>
        </p:nvSpPr>
        <p:spPr/>
        <p:txBody>
          <a:bodyPr/>
          <a:lstStyle/>
          <a:p>
            <a:r>
              <a:rPr lang="en-US" b="1" dirty="0"/>
              <a:t>1. Pre-processing</a:t>
            </a:r>
            <a:br>
              <a:rPr lang="en-US" b="1" dirty="0"/>
            </a:br>
            <a:endParaRPr lang="en-IN" dirty="0"/>
          </a:p>
        </p:txBody>
      </p:sp>
      <p:sp>
        <p:nvSpPr>
          <p:cNvPr id="3" name="Text Placeholder 2">
            <a:extLst>
              <a:ext uri="{FF2B5EF4-FFF2-40B4-BE49-F238E27FC236}">
                <a16:creationId xmlns:a16="http://schemas.microsoft.com/office/drawing/2014/main" id="{D144A1C6-7538-43FC-8EEB-F1B7F143F945}"/>
              </a:ext>
            </a:extLst>
          </p:cNvPr>
          <p:cNvSpPr>
            <a:spLocks noGrp="1"/>
          </p:cNvSpPr>
          <p:nvPr>
            <p:ph type="body" idx="1"/>
          </p:nvPr>
        </p:nvSpPr>
        <p:spPr/>
        <p:txBody>
          <a:bodyPr>
            <a:normAutofit fontScale="85000" lnSpcReduction="20000"/>
          </a:bodyPr>
          <a:lstStyle/>
          <a:p>
            <a:pPr>
              <a:buNone/>
            </a:pPr>
            <a:r>
              <a:rPr lang="en-US" dirty="0"/>
              <a:t>Before applying any mining techniques, web content needs to be cleaned and transformed. Pre-processing involves:</a:t>
            </a:r>
          </a:p>
          <a:p>
            <a:pPr>
              <a:buFont typeface="Arial" panose="020B0604020202020204" pitchFamily="34" charset="0"/>
              <a:buChar char="•"/>
            </a:pPr>
            <a:r>
              <a:rPr lang="en-US" b="1" dirty="0"/>
              <a:t>Removing </a:t>
            </a:r>
            <a:r>
              <a:rPr lang="en-US" b="1" dirty="0" err="1"/>
              <a:t>Stopwords</a:t>
            </a:r>
            <a:r>
              <a:rPr lang="en-US" dirty="0"/>
              <a:t>: Common words like </a:t>
            </a:r>
            <a:r>
              <a:rPr lang="en-US" i="1" dirty="0"/>
              <a:t>“the,” “is,” “and”</a:t>
            </a:r>
            <a:r>
              <a:rPr lang="en-US" dirty="0"/>
              <a:t> are removed to improve efficiency.</a:t>
            </a:r>
          </a:p>
          <a:p>
            <a:pPr>
              <a:buFont typeface="Arial" panose="020B0604020202020204" pitchFamily="34" charset="0"/>
              <a:buChar char="•"/>
            </a:pPr>
            <a:r>
              <a:rPr lang="en-US" b="1" dirty="0"/>
              <a:t>Tokenization</a:t>
            </a:r>
            <a:r>
              <a:rPr lang="en-US" dirty="0"/>
              <a:t>: Splitting text into meaningful words or phrases.</a:t>
            </a:r>
          </a:p>
          <a:p>
            <a:pPr>
              <a:buFont typeface="Arial" panose="020B0604020202020204" pitchFamily="34" charset="0"/>
              <a:buChar char="•"/>
            </a:pPr>
            <a:r>
              <a:rPr lang="en-US" b="1" dirty="0"/>
              <a:t>Stemming &amp; Lemmatization</a:t>
            </a:r>
            <a:r>
              <a:rPr lang="en-US" dirty="0"/>
              <a:t>: Reducing words to their base form (e.g., </a:t>
            </a:r>
            <a:r>
              <a:rPr lang="en-US" i="1" dirty="0"/>
              <a:t>running → run</a:t>
            </a:r>
            <a:r>
              <a:rPr lang="en-US" dirty="0"/>
              <a:t>).</a:t>
            </a:r>
          </a:p>
          <a:p>
            <a:pPr>
              <a:buFont typeface="Arial" panose="020B0604020202020204" pitchFamily="34" charset="0"/>
              <a:buChar char="•"/>
            </a:pPr>
            <a:r>
              <a:rPr lang="en-US" b="1" dirty="0"/>
              <a:t>Normalization</a:t>
            </a:r>
            <a:r>
              <a:rPr lang="en-US" dirty="0"/>
              <a:t>: Converting text to a standard format, such as lowercasing all words.</a:t>
            </a:r>
          </a:p>
          <a:p>
            <a:r>
              <a:rPr lang="en-US" dirty="0"/>
              <a:t>🔹 </a:t>
            </a:r>
            <a:r>
              <a:rPr lang="en-US" b="1" dirty="0"/>
              <a:t>Example</a:t>
            </a:r>
            <a:r>
              <a:rPr lang="en-US" dirty="0"/>
              <a:t>: Suppose we extract a blog article on “Artificial Intelligence.” Before analysis, we remove unnecessary words, punctuation, and convert everything to lowercase to enhance processing efficiency.</a:t>
            </a:r>
          </a:p>
          <a:p>
            <a:endParaRPr lang="en-IN" dirty="0"/>
          </a:p>
        </p:txBody>
      </p:sp>
    </p:spTree>
    <p:extLst>
      <p:ext uri="{BB962C8B-B14F-4D97-AF65-F5344CB8AC3E}">
        <p14:creationId xmlns:p14="http://schemas.microsoft.com/office/powerpoint/2010/main" val="12803035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7D8687-A263-6C9C-8160-998C1FD4AE7A}"/>
              </a:ext>
            </a:extLst>
          </p:cNvPr>
          <p:cNvSpPr>
            <a:spLocks noGrp="1"/>
          </p:cNvSpPr>
          <p:nvPr>
            <p:ph type="title"/>
          </p:nvPr>
        </p:nvSpPr>
        <p:spPr/>
        <p:txBody>
          <a:bodyPr/>
          <a:lstStyle/>
          <a:p>
            <a:r>
              <a:rPr lang="en-IN" dirty="0"/>
              <a:t>2. </a:t>
            </a:r>
            <a:r>
              <a:rPr lang="en-US" b="1" dirty="0"/>
              <a:t>Clustering</a:t>
            </a:r>
            <a:br>
              <a:rPr lang="en-US" b="1" dirty="0"/>
            </a:br>
            <a:endParaRPr lang="en-IN" dirty="0"/>
          </a:p>
        </p:txBody>
      </p:sp>
      <p:sp>
        <p:nvSpPr>
          <p:cNvPr id="3" name="Text Placeholder 2">
            <a:extLst>
              <a:ext uri="{FF2B5EF4-FFF2-40B4-BE49-F238E27FC236}">
                <a16:creationId xmlns:a16="http://schemas.microsoft.com/office/drawing/2014/main" id="{07807AD5-ABDF-A742-9643-7EA161284820}"/>
              </a:ext>
            </a:extLst>
          </p:cNvPr>
          <p:cNvSpPr>
            <a:spLocks noGrp="1"/>
          </p:cNvSpPr>
          <p:nvPr>
            <p:ph type="body" idx="1"/>
          </p:nvPr>
        </p:nvSpPr>
        <p:spPr/>
        <p:txBody>
          <a:bodyPr/>
          <a:lstStyle/>
          <a:p>
            <a:pPr>
              <a:buNone/>
            </a:pPr>
            <a:r>
              <a:rPr lang="en-US" dirty="0"/>
              <a:t>Clustering groups similar web content together based on features. It is used for automatic categorization.</a:t>
            </a:r>
          </a:p>
          <a:p>
            <a:pPr>
              <a:buFont typeface="Arial" panose="020B0604020202020204" pitchFamily="34" charset="0"/>
              <a:buChar char="•"/>
            </a:pPr>
            <a:r>
              <a:rPr lang="en-US" b="1" dirty="0"/>
              <a:t>K-Means Clustering</a:t>
            </a:r>
            <a:r>
              <a:rPr lang="en-US" dirty="0"/>
              <a:t>: Groups data into </a:t>
            </a:r>
            <a:r>
              <a:rPr lang="en-US" i="1" dirty="0"/>
              <a:t>k</a:t>
            </a:r>
            <a:r>
              <a:rPr lang="en-US" dirty="0"/>
              <a:t> clusters based on similarity.</a:t>
            </a:r>
          </a:p>
          <a:p>
            <a:pPr>
              <a:buFont typeface="Arial" panose="020B0604020202020204" pitchFamily="34" charset="0"/>
              <a:buChar char="•"/>
            </a:pPr>
            <a:r>
              <a:rPr lang="en-US" b="1" dirty="0"/>
              <a:t>Hierarchical Clustering</a:t>
            </a:r>
            <a:r>
              <a:rPr lang="en-US" dirty="0"/>
              <a:t>: Builds a tree of clusters based on similarity measures.</a:t>
            </a:r>
          </a:p>
          <a:p>
            <a:r>
              <a:rPr lang="en-US" dirty="0"/>
              <a:t>🔹 </a:t>
            </a:r>
            <a:r>
              <a:rPr lang="en-US" b="1" dirty="0"/>
              <a:t>Example</a:t>
            </a:r>
            <a:r>
              <a:rPr lang="en-US" dirty="0"/>
              <a:t>: A news website clusters articles into categories like </a:t>
            </a:r>
            <a:r>
              <a:rPr lang="en-US" i="1" dirty="0"/>
              <a:t>Sports, Technology, Business, and Health</a:t>
            </a:r>
            <a:r>
              <a:rPr lang="en-US" dirty="0"/>
              <a:t> based on keywords and content similarity.</a:t>
            </a:r>
          </a:p>
          <a:p>
            <a:endParaRPr lang="en-IN" dirty="0"/>
          </a:p>
        </p:txBody>
      </p:sp>
    </p:spTree>
    <p:extLst>
      <p:ext uri="{BB962C8B-B14F-4D97-AF65-F5344CB8AC3E}">
        <p14:creationId xmlns:p14="http://schemas.microsoft.com/office/powerpoint/2010/main" val="39274322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F869D8-7813-0F38-68F4-E2E985E5AEA6}"/>
              </a:ext>
            </a:extLst>
          </p:cNvPr>
          <p:cNvSpPr>
            <a:spLocks noGrp="1"/>
          </p:cNvSpPr>
          <p:nvPr>
            <p:ph type="title"/>
          </p:nvPr>
        </p:nvSpPr>
        <p:spPr/>
        <p:txBody>
          <a:bodyPr/>
          <a:lstStyle/>
          <a:p>
            <a:r>
              <a:rPr lang="en-US" b="1" dirty="0"/>
              <a:t>3. Classifying</a:t>
            </a:r>
            <a:br>
              <a:rPr lang="en-US" b="1" dirty="0"/>
            </a:br>
            <a:endParaRPr lang="en-IN" dirty="0"/>
          </a:p>
        </p:txBody>
      </p:sp>
      <p:sp>
        <p:nvSpPr>
          <p:cNvPr id="3" name="Text Placeholder 2">
            <a:extLst>
              <a:ext uri="{FF2B5EF4-FFF2-40B4-BE49-F238E27FC236}">
                <a16:creationId xmlns:a16="http://schemas.microsoft.com/office/drawing/2014/main" id="{E57F5CBC-3537-33BF-0809-4DB3F27D5811}"/>
              </a:ext>
            </a:extLst>
          </p:cNvPr>
          <p:cNvSpPr>
            <a:spLocks noGrp="1"/>
          </p:cNvSpPr>
          <p:nvPr>
            <p:ph type="body" idx="1"/>
          </p:nvPr>
        </p:nvSpPr>
        <p:spPr/>
        <p:txBody>
          <a:bodyPr/>
          <a:lstStyle/>
          <a:p>
            <a:pPr>
              <a:buNone/>
            </a:pPr>
            <a:r>
              <a:rPr lang="en-US" dirty="0"/>
              <a:t>Classification assigns predefined labels to web content based on patterns and machine learning models.</a:t>
            </a:r>
          </a:p>
          <a:p>
            <a:pPr>
              <a:buFont typeface="Arial" panose="020B0604020202020204" pitchFamily="34" charset="0"/>
              <a:buChar char="•"/>
            </a:pPr>
            <a:r>
              <a:rPr lang="en-US" b="1" dirty="0"/>
              <a:t>Naïve Bayes Classifier</a:t>
            </a:r>
            <a:r>
              <a:rPr lang="en-US" dirty="0"/>
              <a:t>: Commonly used for text classification.</a:t>
            </a:r>
          </a:p>
          <a:p>
            <a:pPr>
              <a:buFont typeface="Arial" panose="020B0604020202020204" pitchFamily="34" charset="0"/>
              <a:buChar char="•"/>
            </a:pPr>
            <a:r>
              <a:rPr lang="en-US" b="1" dirty="0"/>
              <a:t>Support Vector Machines (SVM)</a:t>
            </a:r>
            <a:r>
              <a:rPr lang="en-US" dirty="0"/>
              <a:t>: Works well for document classification.</a:t>
            </a:r>
          </a:p>
          <a:p>
            <a:r>
              <a:rPr lang="en-US" dirty="0"/>
              <a:t>🔹 </a:t>
            </a:r>
            <a:r>
              <a:rPr lang="en-US" b="1" dirty="0"/>
              <a:t>Example</a:t>
            </a:r>
            <a:r>
              <a:rPr lang="en-US" dirty="0"/>
              <a:t>: A spam filter classifies emails as </a:t>
            </a:r>
            <a:r>
              <a:rPr lang="en-US" i="1" dirty="0"/>
              <a:t>spam</a:t>
            </a:r>
            <a:r>
              <a:rPr lang="en-US" dirty="0"/>
              <a:t> or </a:t>
            </a:r>
            <a:r>
              <a:rPr lang="en-US" i="1" dirty="0"/>
              <a:t>not spam</a:t>
            </a:r>
            <a:r>
              <a:rPr lang="en-US" dirty="0"/>
              <a:t> based on words present in the email content.</a:t>
            </a:r>
          </a:p>
          <a:p>
            <a:endParaRPr lang="en-IN" dirty="0"/>
          </a:p>
        </p:txBody>
      </p:sp>
    </p:spTree>
    <p:extLst>
      <p:ext uri="{BB962C8B-B14F-4D97-AF65-F5344CB8AC3E}">
        <p14:creationId xmlns:p14="http://schemas.microsoft.com/office/powerpoint/2010/main" val="5960121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4B3B6E-86D0-B3F2-464D-754AE5793FA1}"/>
              </a:ext>
            </a:extLst>
          </p:cNvPr>
          <p:cNvSpPr>
            <a:spLocks noGrp="1"/>
          </p:cNvSpPr>
          <p:nvPr>
            <p:ph type="title"/>
          </p:nvPr>
        </p:nvSpPr>
        <p:spPr/>
        <p:txBody>
          <a:bodyPr/>
          <a:lstStyle/>
          <a:p>
            <a:r>
              <a:rPr lang="en-US" b="1" dirty="0"/>
              <a:t>4. Identifying the Associations</a:t>
            </a:r>
            <a:br>
              <a:rPr lang="en-US" b="1" dirty="0"/>
            </a:br>
            <a:endParaRPr lang="en-IN" dirty="0"/>
          </a:p>
        </p:txBody>
      </p:sp>
      <p:sp>
        <p:nvSpPr>
          <p:cNvPr id="3" name="Text Placeholder 2">
            <a:extLst>
              <a:ext uri="{FF2B5EF4-FFF2-40B4-BE49-F238E27FC236}">
                <a16:creationId xmlns:a16="http://schemas.microsoft.com/office/drawing/2014/main" id="{69EC3C56-09B9-8593-91FC-497AA9D465E2}"/>
              </a:ext>
            </a:extLst>
          </p:cNvPr>
          <p:cNvSpPr>
            <a:spLocks noGrp="1"/>
          </p:cNvSpPr>
          <p:nvPr>
            <p:ph type="body" idx="1"/>
          </p:nvPr>
        </p:nvSpPr>
        <p:spPr/>
        <p:txBody>
          <a:bodyPr>
            <a:normAutofit/>
          </a:bodyPr>
          <a:lstStyle/>
          <a:p>
            <a:pPr>
              <a:buNone/>
            </a:pPr>
            <a:r>
              <a:rPr lang="en-US" dirty="0"/>
              <a:t>Association rule mining finds relationships between words or concepts appearing together frequently.</a:t>
            </a:r>
          </a:p>
          <a:p>
            <a:pPr>
              <a:buFont typeface="Arial" panose="020B0604020202020204" pitchFamily="34" charset="0"/>
              <a:buChar char="•"/>
            </a:pPr>
            <a:r>
              <a:rPr lang="en-US" b="1" dirty="0" err="1"/>
              <a:t>Apriori</a:t>
            </a:r>
            <a:r>
              <a:rPr lang="en-US" b="1" dirty="0"/>
              <a:t> Algorithm</a:t>
            </a:r>
            <a:r>
              <a:rPr lang="en-US" dirty="0"/>
              <a:t>: Identifies common word patterns and relationships.</a:t>
            </a:r>
          </a:p>
          <a:p>
            <a:pPr>
              <a:buFont typeface="Arial" panose="020B0604020202020204" pitchFamily="34" charset="0"/>
              <a:buChar char="•"/>
            </a:pPr>
            <a:r>
              <a:rPr lang="en-US" b="1" dirty="0"/>
              <a:t>FP-Growth Algorithm</a:t>
            </a:r>
            <a:r>
              <a:rPr lang="en-US" dirty="0"/>
              <a:t>: A faster way to mine frequent </a:t>
            </a:r>
            <a:r>
              <a:rPr lang="en-US" dirty="0" err="1"/>
              <a:t>itemsets</a:t>
            </a:r>
            <a:r>
              <a:rPr lang="en-US" dirty="0"/>
              <a:t> without candidate generation.</a:t>
            </a:r>
          </a:p>
          <a:p>
            <a:r>
              <a:rPr lang="en-US" dirty="0"/>
              <a:t>🔹 </a:t>
            </a:r>
            <a:r>
              <a:rPr lang="en-US" b="1" dirty="0"/>
              <a:t>Example</a:t>
            </a:r>
            <a:r>
              <a:rPr lang="en-US" dirty="0"/>
              <a:t>: An e-commerce website might discover that users searching for </a:t>
            </a:r>
            <a:r>
              <a:rPr lang="en-US" i="1" dirty="0"/>
              <a:t>“smartphones”</a:t>
            </a:r>
            <a:r>
              <a:rPr lang="en-US" dirty="0"/>
              <a:t> often also look for </a:t>
            </a:r>
            <a:r>
              <a:rPr lang="en-US" i="1" dirty="0"/>
              <a:t>“phone cases”</a:t>
            </a:r>
            <a:r>
              <a:rPr lang="en-US" dirty="0"/>
              <a:t>, leading to better recommendations.</a:t>
            </a:r>
          </a:p>
          <a:p>
            <a:endParaRPr lang="en-IN" dirty="0"/>
          </a:p>
        </p:txBody>
      </p:sp>
    </p:spTree>
    <p:extLst>
      <p:ext uri="{BB962C8B-B14F-4D97-AF65-F5344CB8AC3E}">
        <p14:creationId xmlns:p14="http://schemas.microsoft.com/office/powerpoint/2010/main" val="18917167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44CDDB-6B19-8045-41A0-2CFD5D05AA1D}"/>
              </a:ext>
            </a:extLst>
          </p:cNvPr>
          <p:cNvSpPr>
            <a:spLocks noGrp="1"/>
          </p:cNvSpPr>
          <p:nvPr>
            <p:ph type="title"/>
          </p:nvPr>
        </p:nvSpPr>
        <p:spPr/>
        <p:txBody>
          <a:bodyPr/>
          <a:lstStyle/>
          <a:p>
            <a:r>
              <a:rPr lang="en-US" b="1" dirty="0"/>
              <a:t>5. Topic Identification &amp; Tracking</a:t>
            </a:r>
            <a:br>
              <a:rPr lang="en-US" b="1" dirty="0"/>
            </a:br>
            <a:endParaRPr lang="en-IN" dirty="0"/>
          </a:p>
        </p:txBody>
      </p:sp>
      <p:sp>
        <p:nvSpPr>
          <p:cNvPr id="3" name="Text Placeholder 2">
            <a:extLst>
              <a:ext uri="{FF2B5EF4-FFF2-40B4-BE49-F238E27FC236}">
                <a16:creationId xmlns:a16="http://schemas.microsoft.com/office/drawing/2014/main" id="{54BC4872-989D-B823-FB61-0CCDA99682FC}"/>
              </a:ext>
            </a:extLst>
          </p:cNvPr>
          <p:cNvSpPr>
            <a:spLocks noGrp="1"/>
          </p:cNvSpPr>
          <p:nvPr>
            <p:ph type="body" idx="1"/>
          </p:nvPr>
        </p:nvSpPr>
        <p:spPr/>
        <p:txBody>
          <a:bodyPr>
            <a:normAutofit/>
          </a:bodyPr>
          <a:lstStyle/>
          <a:p>
            <a:pPr>
              <a:buNone/>
            </a:pPr>
            <a:r>
              <a:rPr lang="en-US" dirty="0"/>
              <a:t>This technique finds the main topics in large collections of web documents and tracks their evolution over time.</a:t>
            </a:r>
          </a:p>
          <a:p>
            <a:pPr>
              <a:buFont typeface="Arial" panose="020B0604020202020204" pitchFamily="34" charset="0"/>
              <a:buChar char="•"/>
            </a:pPr>
            <a:r>
              <a:rPr lang="en-US" b="1" dirty="0"/>
              <a:t>Natural Language Processing (NLP)</a:t>
            </a:r>
            <a:r>
              <a:rPr lang="en-US" dirty="0"/>
              <a:t>: Extracts key topics from web articles.</a:t>
            </a:r>
          </a:p>
          <a:p>
            <a:r>
              <a:rPr lang="en-US" dirty="0"/>
              <a:t>🔹 </a:t>
            </a:r>
            <a:r>
              <a:rPr lang="en-US" b="1" dirty="0"/>
              <a:t>Example</a:t>
            </a:r>
            <a:r>
              <a:rPr lang="en-US" dirty="0"/>
              <a:t>: A news aggregator website tracks trending topics like </a:t>
            </a:r>
            <a:r>
              <a:rPr lang="en-US" i="1" dirty="0"/>
              <a:t>“COVID-19 updates”</a:t>
            </a:r>
            <a:r>
              <a:rPr lang="en-US" dirty="0"/>
              <a:t> or </a:t>
            </a:r>
            <a:r>
              <a:rPr lang="en-US" i="1" dirty="0"/>
              <a:t>“AI advancements”</a:t>
            </a:r>
            <a:r>
              <a:rPr lang="en-US" dirty="0"/>
              <a:t> by analyzing news articles over time.</a:t>
            </a:r>
          </a:p>
          <a:p>
            <a:endParaRPr lang="en-IN" dirty="0"/>
          </a:p>
        </p:txBody>
      </p:sp>
    </p:spTree>
    <p:extLst>
      <p:ext uri="{BB962C8B-B14F-4D97-AF65-F5344CB8AC3E}">
        <p14:creationId xmlns:p14="http://schemas.microsoft.com/office/powerpoint/2010/main" val="27236590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0" name="Google Shape;90;p14" descr="C:\Users\Windows\Downloads\web-mining-slides-1-728.jpg"/>
          <p:cNvPicPr preferRelativeResize="0"/>
          <p:nvPr/>
        </p:nvPicPr>
        <p:blipFill rotWithShape="1">
          <a:blip r:embed="rId3">
            <a:alphaModFix/>
          </a:blip>
          <a:srcRect/>
          <a:stretch/>
        </p:blipFill>
        <p:spPr>
          <a:xfrm>
            <a:off x="497833" y="-58194"/>
            <a:ext cx="10430239" cy="8066243"/>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26"/>
          <p:cNvSpPr txBox="1">
            <a:spLocks noGrp="1"/>
          </p:cNvSpPr>
          <p:nvPr>
            <p:ph type="title"/>
          </p:nvPr>
        </p:nvSpPr>
        <p:spPr>
          <a:xfrm>
            <a:off x="2175012" y="2103437"/>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2F5496"/>
              </a:buClr>
              <a:buSzPts val="5400"/>
              <a:buFont typeface="Calibri"/>
              <a:buNone/>
            </a:pPr>
            <a:r>
              <a:rPr lang="en-US" sz="5400" b="1">
                <a:solidFill>
                  <a:srgbClr val="2F5496"/>
                </a:solidFill>
              </a:rPr>
              <a:t>Web </a:t>
            </a:r>
            <a:r>
              <a:rPr lang="en-US" sz="5400" b="1">
                <a:solidFill>
                  <a:srgbClr val="2F5496"/>
                </a:solidFill>
                <a:latin typeface="Calibri"/>
                <a:ea typeface="Calibri"/>
                <a:cs typeface="Calibri"/>
                <a:sym typeface="Calibri"/>
              </a:rPr>
              <a:t>Structure</a:t>
            </a:r>
            <a:r>
              <a:rPr lang="en-US" sz="5400" b="1">
                <a:solidFill>
                  <a:srgbClr val="2F5496"/>
                </a:solidFill>
              </a:rPr>
              <a:t> Mining</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072B2D2-48FA-4B93-8359-637ADDC5C119}"/>
              </a:ext>
            </a:extLst>
          </p:cNvPr>
          <p:cNvPicPr>
            <a:picLocks noChangeAspect="1"/>
          </p:cNvPicPr>
          <p:nvPr/>
        </p:nvPicPr>
        <p:blipFill>
          <a:blip r:embed="rId2"/>
          <a:stretch>
            <a:fillRect/>
          </a:stretch>
        </p:blipFill>
        <p:spPr>
          <a:xfrm>
            <a:off x="1850065" y="606055"/>
            <a:ext cx="8378456" cy="5582093"/>
          </a:xfrm>
          <a:prstGeom prst="rect">
            <a:avLst/>
          </a:prstGeom>
        </p:spPr>
      </p:pic>
    </p:spTree>
    <p:extLst>
      <p:ext uri="{BB962C8B-B14F-4D97-AF65-F5344CB8AC3E}">
        <p14:creationId xmlns:p14="http://schemas.microsoft.com/office/powerpoint/2010/main" val="28011371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37BFB9A-07E4-4604-9F25-B3F80CA1EFC7}"/>
              </a:ext>
            </a:extLst>
          </p:cNvPr>
          <p:cNvPicPr>
            <a:picLocks noChangeAspect="1"/>
          </p:cNvPicPr>
          <p:nvPr/>
        </p:nvPicPr>
        <p:blipFill>
          <a:blip r:embed="rId2"/>
          <a:stretch>
            <a:fillRect/>
          </a:stretch>
        </p:blipFill>
        <p:spPr>
          <a:xfrm>
            <a:off x="1272619" y="367645"/>
            <a:ext cx="9624767" cy="6042581"/>
          </a:xfrm>
          <a:prstGeom prst="rect">
            <a:avLst/>
          </a:prstGeom>
        </p:spPr>
      </p:pic>
    </p:spTree>
    <p:extLst>
      <p:ext uri="{BB962C8B-B14F-4D97-AF65-F5344CB8AC3E}">
        <p14:creationId xmlns:p14="http://schemas.microsoft.com/office/powerpoint/2010/main" val="16075663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7E567B4-DE46-49EE-9570-8ED2D02334AD}"/>
              </a:ext>
            </a:extLst>
          </p:cNvPr>
          <p:cNvPicPr>
            <a:picLocks noChangeAspect="1"/>
          </p:cNvPicPr>
          <p:nvPr/>
        </p:nvPicPr>
        <p:blipFill>
          <a:blip r:embed="rId2"/>
          <a:stretch>
            <a:fillRect/>
          </a:stretch>
        </p:blipFill>
        <p:spPr>
          <a:xfrm>
            <a:off x="1549400" y="419100"/>
            <a:ext cx="9524999" cy="5854699"/>
          </a:xfrm>
          <a:prstGeom prst="rect">
            <a:avLst/>
          </a:prstGeom>
        </p:spPr>
      </p:pic>
    </p:spTree>
    <p:extLst>
      <p:ext uri="{BB962C8B-B14F-4D97-AF65-F5344CB8AC3E}">
        <p14:creationId xmlns:p14="http://schemas.microsoft.com/office/powerpoint/2010/main" val="35921185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43F0F40-33FF-47BF-98A8-F14FD0C8785F}"/>
              </a:ext>
            </a:extLst>
          </p:cNvPr>
          <p:cNvPicPr>
            <a:picLocks noChangeAspect="1"/>
          </p:cNvPicPr>
          <p:nvPr/>
        </p:nvPicPr>
        <p:blipFill>
          <a:blip r:embed="rId2"/>
          <a:stretch>
            <a:fillRect/>
          </a:stretch>
        </p:blipFill>
        <p:spPr>
          <a:xfrm>
            <a:off x="2790825" y="1238250"/>
            <a:ext cx="6610350" cy="4381500"/>
          </a:xfrm>
          <a:prstGeom prst="rect">
            <a:avLst/>
          </a:prstGeom>
        </p:spPr>
      </p:pic>
    </p:spTree>
    <p:extLst>
      <p:ext uri="{BB962C8B-B14F-4D97-AF65-F5344CB8AC3E}">
        <p14:creationId xmlns:p14="http://schemas.microsoft.com/office/powerpoint/2010/main" val="31734257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0804EFA-AB79-4D56-BFF4-2E42A6140C34}"/>
              </a:ext>
            </a:extLst>
          </p:cNvPr>
          <p:cNvPicPr>
            <a:picLocks noChangeAspect="1"/>
          </p:cNvPicPr>
          <p:nvPr/>
        </p:nvPicPr>
        <p:blipFill>
          <a:blip r:embed="rId2"/>
          <a:stretch>
            <a:fillRect/>
          </a:stretch>
        </p:blipFill>
        <p:spPr>
          <a:xfrm>
            <a:off x="277811" y="685800"/>
            <a:ext cx="6410325" cy="4714875"/>
          </a:xfrm>
          <a:prstGeom prst="rect">
            <a:avLst/>
          </a:prstGeom>
        </p:spPr>
      </p:pic>
      <p:pic>
        <p:nvPicPr>
          <p:cNvPr id="7" name="Picture 6">
            <a:extLst>
              <a:ext uri="{FF2B5EF4-FFF2-40B4-BE49-F238E27FC236}">
                <a16:creationId xmlns:a16="http://schemas.microsoft.com/office/drawing/2014/main" id="{DA611261-FBA0-4FAC-B8C4-0A35B23D5789}"/>
              </a:ext>
            </a:extLst>
          </p:cNvPr>
          <p:cNvPicPr>
            <a:picLocks noChangeAspect="1"/>
          </p:cNvPicPr>
          <p:nvPr/>
        </p:nvPicPr>
        <p:blipFill>
          <a:blip r:embed="rId3"/>
          <a:stretch>
            <a:fillRect/>
          </a:stretch>
        </p:blipFill>
        <p:spPr>
          <a:xfrm>
            <a:off x="6400801" y="1625600"/>
            <a:ext cx="5397499" cy="1803400"/>
          </a:xfrm>
          <a:prstGeom prst="rect">
            <a:avLst/>
          </a:prstGeom>
        </p:spPr>
      </p:pic>
    </p:spTree>
    <p:extLst>
      <p:ext uri="{BB962C8B-B14F-4D97-AF65-F5344CB8AC3E}">
        <p14:creationId xmlns:p14="http://schemas.microsoft.com/office/powerpoint/2010/main" val="36576149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2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273239"/>
              </a:buClr>
              <a:buSzPts val="4400"/>
              <a:buFont typeface="Sofia"/>
              <a:buNone/>
            </a:pPr>
            <a:r>
              <a:rPr lang="en-US" b="1" i="0">
                <a:solidFill>
                  <a:srgbClr val="273239"/>
                </a:solidFill>
                <a:latin typeface="Sofia"/>
                <a:ea typeface="Sofia"/>
                <a:cs typeface="Sofia"/>
                <a:sym typeface="Sofia"/>
              </a:rPr>
              <a:t>Web Structure Mining</a:t>
            </a:r>
            <a:br>
              <a:rPr lang="en-US" b="1" i="0">
                <a:solidFill>
                  <a:srgbClr val="273239"/>
                </a:solidFill>
                <a:latin typeface="Sofia"/>
                <a:ea typeface="Sofia"/>
                <a:cs typeface="Sofia"/>
                <a:sym typeface="Sofia"/>
              </a:rPr>
            </a:br>
            <a:endParaRPr/>
          </a:p>
        </p:txBody>
      </p:sp>
      <p:sp>
        <p:nvSpPr>
          <p:cNvPr id="168" name="Google Shape;168;p27"/>
          <p:cNvSpPr txBox="1">
            <a:spLocks noGrp="1"/>
          </p:cNvSpPr>
          <p:nvPr>
            <p:ph type="body" idx="1"/>
          </p:nvPr>
        </p:nvSpPr>
        <p:spPr>
          <a:xfrm>
            <a:off x="838200" y="1033670"/>
            <a:ext cx="10515600" cy="5143293"/>
          </a:xfrm>
          <a:prstGeom prst="rect">
            <a:avLst/>
          </a:prstGeom>
          <a:noFill/>
          <a:ln>
            <a:noFill/>
          </a:ln>
        </p:spPr>
        <p:txBody>
          <a:bodyPr spcFirstLastPara="1" wrap="square" lIns="91425" tIns="45700" rIns="91425" bIns="45700" anchor="t" anchorCtr="0">
            <a:normAutofit fontScale="70000" lnSpcReduction="20000"/>
          </a:bodyPr>
          <a:lstStyle/>
          <a:p>
            <a:pPr marL="228600" lvl="0" indent="-228600" algn="just" rtl="0">
              <a:lnSpc>
                <a:spcPct val="90000"/>
              </a:lnSpc>
              <a:spcBef>
                <a:spcPts val="0"/>
              </a:spcBef>
              <a:spcAft>
                <a:spcPts val="0"/>
              </a:spcAft>
              <a:buClr>
                <a:srgbClr val="273239"/>
              </a:buClr>
              <a:buSzPct val="100000"/>
              <a:buChar char="•"/>
            </a:pPr>
            <a:r>
              <a:rPr lang="en-US" b="0" i="0">
                <a:solidFill>
                  <a:srgbClr val="273239"/>
                </a:solidFill>
                <a:latin typeface="Arial"/>
                <a:ea typeface="Arial"/>
                <a:cs typeface="Arial"/>
                <a:sym typeface="Arial"/>
              </a:rPr>
              <a:t>Depending upon the type of Web Structural data, Web Structure Mining can be</a:t>
            </a:r>
            <a:r>
              <a:rPr lang="en-US" b="1" i="0">
                <a:solidFill>
                  <a:srgbClr val="273239"/>
                </a:solidFill>
                <a:latin typeface="Arial"/>
                <a:ea typeface="Arial"/>
                <a:cs typeface="Arial"/>
                <a:sym typeface="Arial"/>
              </a:rPr>
              <a:t> </a:t>
            </a:r>
            <a:r>
              <a:rPr lang="en-US" b="0" i="0">
                <a:solidFill>
                  <a:srgbClr val="273239"/>
                </a:solidFill>
                <a:latin typeface="Arial"/>
                <a:ea typeface="Arial"/>
                <a:cs typeface="Arial"/>
                <a:sym typeface="Arial"/>
              </a:rPr>
              <a:t>categorised into two types:</a:t>
            </a:r>
            <a:endParaRPr/>
          </a:p>
          <a:p>
            <a:pPr marL="228600" lvl="0" indent="-228600" algn="just" rtl="0">
              <a:lnSpc>
                <a:spcPct val="90000"/>
              </a:lnSpc>
              <a:spcBef>
                <a:spcPts val="1000"/>
              </a:spcBef>
              <a:spcAft>
                <a:spcPts val="0"/>
              </a:spcAft>
              <a:buClr>
                <a:srgbClr val="273239"/>
              </a:buClr>
              <a:buSzPct val="100000"/>
              <a:buChar char="•"/>
            </a:pPr>
            <a:r>
              <a:rPr lang="en-US" b="1" i="0">
                <a:solidFill>
                  <a:srgbClr val="273239"/>
                </a:solidFill>
                <a:latin typeface="Arial"/>
                <a:ea typeface="Arial"/>
                <a:cs typeface="Arial"/>
                <a:sym typeface="Arial"/>
              </a:rPr>
              <a:t>1.Extracting patterns from the hyperlink in the Web: </a:t>
            </a:r>
            <a:r>
              <a:rPr lang="en-US" b="0" i="0">
                <a:solidFill>
                  <a:srgbClr val="273239"/>
                </a:solidFill>
                <a:latin typeface="Arial"/>
                <a:ea typeface="Arial"/>
                <a:cs typeface="Arial"/>
                <a:sym typeface="Arial"/>
              </a:rPr>
              <a:t>The Web works through a system of hyperlinks using the </a:t>
            </a:r>
            <a:r>
              <a:rPr lang="en-US" b="0" i="0" u="sng">
                <a:solidFill>
                  <a:schemeClr val="hlink"/>
                </a:solidFill>
                <a:latin typeface="Arial"/>
                <a:ea typeface="Arial"/>
                <a:cs typeface="Arial"/>
                <a:sym typeface="Arial"/>
                <a:hlinkClick r:id="rId3"/>
              </a:rPr>
              <a:t>hyper text transfer protocol (http)</a:t>
            </a:r>
            <a:r>
              <a:rPr lang="en-US" b="0" i="0">
                <a:solidFill>
                  <a:srgbClr val="273239"/>
                </a:solidFill>
                <a:latin typeface="Arial"/>
                <a:ea typeface="Arial"/>
                <a:cs typeface="Arial"/>
                <a:sym typeface="Arial"/>
              </a:rPr>
              <a:t>. Hyperlink is a structural component that connects the web page according to different location. Any page can create a hyperlink of any other page and that page can also be linked to some other page. the intertwined or self-referral nature of web lends itself to some unique network analytical algorithms. The structure of Web pages could also be analyzed to examine the pattern of hyperlinks among pages.</a:t>
            </a:r>
            <a:endParaRPr/>
          </a:p>
          <a:p>
            <a:pPr marL="228600" lvl="0" indent="-228600" algn="just" rtl="0">
              <a:lnSpc>
                <a:spcPct val="90000"/>
              </a:lnSpc>
              <a:spcBef>
                <a:spcPts val="1000"/>
              </a:spcBef>
              <a:spcAft>
                <a:spcPts val="0"/>
              </a:spcAft>
              <a:buClr>
                <a:schemeClr val="dk1"/>
              </a:buClr>
              <a:buSzPct val="100000"/>
              <a:buChar char="•"/>
            </a:pPr>
            <a:br>
              <a:rPr lang="en-US"/>
            </a:br>
            <a:r>
              <a:rPr lang="en-US" b="1" i="0">
                <a:solidFill>
                  <a:srgbClr val="273239"/>
                </a:solidFill>
                <a:latin typeface="Arial"/>
                <a:ea typeface="Arial"/>
                <a:cs typeface="Arial"/>
                <a:sym typeface="Arial"/>
              </a:rPr>
              <a:t>2. Mining the document structure. </a:t>
            </a:r>
            <a:r>
              <a:rPr lang="en-US" b="0" i="0">
                <a:solidFill>
                  <a:srgbClr val="273239"/>
                </a:solidFill>
                <a:latin typeface="Arial"/>
                <a:ea typeface="Arial"/>
                <a:cs typeface="Arial"/>
                <a:sym typeface="Arial"/>
              </a:rPr>
              <a:t>It is the analysis of tree like structure of web page to describe HTML or XML usage or the tags usage . There are different terms associated with Web Structure Mining :</a:t>
            </a:r>
            <a:endParaRPr/>
          </a:p>
          <a:p>
            <a:pPr marL="228600" lvl="0" indent="-228600" algn="just" rtl="0">
              <a:lnSpc>
                <a:spcPct val="90000"/>
              </a:lnSpc>
              <a:spcBef>
                <a:spcPts val="1000"/>
              </a:spcBef>
              <a:spcAft>
                <a:spcPts val="0"/>
              </a:spcAft>
              <a:buClr>
                <a:srgbClr val="273239"/>
              </a:buClr>
              <a:buSzPct val="100000"/>
              <a:buFont typeface="Arial"/>
              <a:buChar char="•"/>
            </a:pPr>
            <a:r>
              <a:rPr lang="en-US" b="1" i="0">
                <a:solidFill>
                  <a:srgbClr val="273239"/>
                </a:solidFill>
                <a:latin typeface="Arial"/>
                <a:ea typeface="Arial"/>
                <a:cs typeface="Arial"/>
                <a:sym typeface="Arial"/>
              </a:rPr>
              <a:t>Web Graph</a:t>
            </a:r>
            <a:r>
              <a:rPr lang="en-US" b="0" i="0">
                <a:solidFill>
                  <a:srgbClr val="273239"/>
                </a:solidFill>
                <a:latin typeface="Arial"/>
                <a:ea typeface="Arial"/>
                <a:cs typeface="Arial"/>
                <a:sym typeface="Arial"/>
              </a:rPr>
              <a:t>: Web Graph is the directed graph representing Web.</a:t>
            </a:r>
            <a:endParaRPr/>
          </a:p>
          <a:p>
            <a:pPr marL="228600" lvl="0" indent="-228600" algn="just" rtl="0">
              <a:lnSpc>
                <a:spcPct val="90000"/>
              </a:lnSpc>
              <a:spcBef>
                <a:spcPts val="1000"/>
              </a:spcBef>
              <a:spcAft>
                <a:spcPts val="0"/>
              </a:spcAft>
              <a:buClr>
                <a:srgbClr val="273239"/>
              </a:buClr>
              <a:buSzPct val="100000"/>
              <a:buFont typeface="Arial"/>
              <a:buChar char="•"/>
            </a:pPr>
            <a:r>
              <a:rPr lang="en-US" b="1" i="0">
                <a:solidFill>
                  <a:srgbClr val="273239"/>
                </a:solidFill>
                <a:latin typeface="Arial"/>
                <a:ea typeface="Arial"/>
                <a:cs typeface="Arial"/>
                <a:sym typeface="Arial"/>
              </a:rPr>
              <a:t>Node</a:t>
            </a:r>
            <a:r>
              <a:rPr lang="en-US" b="0" i="0">
                <a:solidFill>
                  <a:srgbClr val="273239"/>
                </a:solidFill>
                <a:latin typeface="Arial"/>
                <a:ea typeface="Arial"/>
                <a:cs typeface="Arial"/>
                <a:sym typeface="Arial"/>
              </a:rPr>
              <a:t>: Node represents the web page in the graph.</a:t>
            </a:r>
            <a:endParaRPr/>
          </a:p>
          <a:p>
            <a:pPr marL="228600" lvl="0" indent="-228600" algn="just" rtl="0">
              <a:lnSpc>
                <a:spcPct val="90000"/>
              </a:lnSpc>
              <a:spcBef>
                <a:spcPts val="1000"/>
              </a:spcBef>
              <a:spcAft>
                <a:spcPts val="0"/>
              </a:spcAft>
              <a:buClr>
                <a:srgbClr val="273239"/>
              </a:buClr>
              <a:buSzPct val="100000"/>
              <a:buFont typeface="Arial"/>
              <a:buChar char="•"/>
            </a:pPr>
            <a:r>
              <a:rPr lang="en-US" b="1" i="0">
                <a:solidFill>
                  <a:srgbClr val="273239"/>
                </a:solidFill>
                <a:latin typeface="Arial"/>
                <a:ea typeface="Arial"/>
                <a:cs typeface="Arial"/>
                <a:sym typeface="Arial"/>
              </a:rPr>
              <a:t>Edge(s)</a:t>
            </a:r>
            <a:r>
              <a:rPr lang="en-US" b="0" i="0">
                <a:solidFill>
                  <a:srgbClr val="273239"/>
                </a:solidFill>
                <a:latin typeface="Arial"/>
                <a:ea typeface="Arial"/>
                <a:cs typeface="Arial"/>
                <a:sym typeface="Arial"/>
              </a:rPr>
              <a:t>: Edge represents the hyperlinks of the web page in the graph (Web graph)</a:t>
            </a:r>
            <a:endParaRPr/>
          </a:p>
          <a:p>
            <a:pPr marL="228600" lvl="0" indent="-228600" algn="just" rtl="0">
              <a:lnSpc>
                <a:spcPct val="90000"/>
              </a:lnSpc>
              <a:spcBef>
                <a:spcPts val="1000"/>
              </a:spcBef>
              <a:spcAft>
                <a:spcPts val="0"/>
              </a:spcAft>
              <a:buClr>
                <a:srgbClr val="273239"/>
              </a:buClr>
              <a:buSzPct val="100000"/>
              <a:buFont typeface="Arial"/>
              <a:buChar char="•"/>
            </a:pPr>
            <a:r>
              <a:rPr lang="en-US" b="1" i="0">
                <a:solidFill>
                  <a:srgbClr val="273239"/>
                </a:solidFill>
                <a:latin typeface="Arial"/>
                <a:ea typeface="Arial"/>
                <a:cs typeface="Arial"/>
                <a:sym typeface="Arial"/>
              </a:rPr>
              <a:t>In degree(s)</a:t>
            </a:r>
            <a:r>
              <a:rPr lang="en-US" b="0" i="0">
                <a:solidFill>
                  <a:srgbClr val="273239"/>
                </a:solidFill>
                <a:latin typeface="Arial"/>
                <a:ea typeface="Arial"/>
                <a:cs typeface="Arial"/>
                <a:sym typeface="Arial"/>
              </a:rPr>
              <a:t>: It is the number of hyperlinks pointing to a particular node in the graph.</a:t>
            </a:r>
            <a:endParaRPr/>
          </a:p>
          <a:p>
            <a:pPr marL="228600" lvl="0" indent="-228600" algn="just" rtl="0">
              <a:lnSpc>
                <a:spcPct val="90000"/>
              </a:lnSpc>
              <a:spcBef>
                <a:spcPts val="1000"/>
              </a:spcBef>
              <a:spcAft>
                <a:spcPts val="0"/>
              </a:spcAft>
              <a:buClr>
                <a:srgbClr val="273239"/>
              </a:buClr>
              <a:buSzPct val="100000"/>
              <a:buFont typeface="Arial"/>
              <a:buChar char="•"/>
            </a:pPr>
            <a:r>
              <a:rPr lang="en-US" b="1" i="0">
                <a:solidFill>
                  <a:srgbClr val="273239"/>
                </a:solidFill>
                <a:latin typeface="Arial"/>
                <a:ea typeface="Arial"/>
                <a:cs typeface="Arial"/>
                <a:sym typeface="Arial"/>
              </a:rPr>
              <a:t>Degree(s)</a:t>
            </a:r>
            <a:r>
              <a:rPr lang="en-US" b="0" i="0">
                <a:solidFill>
                  <a:srgbClr val="273239"/>
                </a:solidFill>
                <a:latin typeface="Arial"/>
                <a:ea typeface="Arial"/>
                <a:cs typeface="Arial"/>
                <a:sym typeface="Arial"/>
              </a:rPr>
              <a:t>: Degree is the number of links generated from a particular node. These are also called the Out Degrees.</a:t>
            </a:r>
            <a:endParaRPr/>
          </a:p>
          <a:p>
            <a:pPr marL="228600" lvl="0" indent="-104140" algn="l" rtl="0">
              <a:lnSpc>
                <a:spcPct val="90000"/>
              </a:lnSpc>
              <a:spcBef>
                <a:spcPts val="1000"/>
              </a:spcBef>
              <a:spcAft>
                <a:spcPts val="0"/>
              </a:spcAft>
              <a:buClr>
                <a:schemeClr val="dk1"/>
              </a:buClr>
              <a:buSzPct val="100000"/>
              <a:buNone/>
            </a:pP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2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b="1"/>
              <a:t>Web Structure Mining</a:t>
            </a:r>
            <a:endParaRPr/>
          </a:p>
        </p:txBody>
      </p:sp>
      <p:sp>
        <p:nvSpPr>
          <p:cNvPr id="174" name="Google Shape;174;p28"/>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fontScale="92500" lnSpcReduction="10000"/>
          </a:bodyPr>
          <a:lstStyle/>
          <a:p>
            <a:pPr marL="228600" lvl="0" indent="-228600" algn="l" rtl="0">
              <a:lnSpc>
                <a:spcPct val="90000"/>
              </a:lnSpc>
              <a:spcBef>
                <a:spcPts val="0"/>
              </a:spcBef>
              <a:spcAft>
                <a:spcPts val="0"/>
              </a:spcAft>
              <a:buClr>
                <a:schemeClr val="dk1"/>
              </a:buClr>
              <a:buSzPct val="100000"/>
              <a:buChar char="•"/>
            </a:pPr>
            <a:r>
              <a:rPr lang="en-US"/>
              <a:t>Discovering the model underlying the link structures of the web.</a:t>
            </a:r>
            <a:endParaRPr/>
          </a:p>
          <a:p>
            <a:pPr marL="228600" lvl="0" indent="-228600" algn="l" rtl="0">
              <a:lnSpc>
                <a:spcPct val="90000"/>
              </a:lnSpc>
              <a:spcBef>
                <a:spcPts val="1000"/>
              </a:spcBef>
              <a:spcAft>
                <a:spcPts val="0"/>
              </a:spcAft>
              <a:buClr>
                <a:schemeClr val="dk1"/>
              </a:buClr>
              <a:buSzPct val="100000"/>
              <a:buChar char="•"/>
            </a:pPr>
            <a:r>
              <a:rPr lang="en-US"/>
              <a:t>Used to study the topology of hyperlinks with or without descriptions of the links.</a:t>
            </a:r>
            <a:endParaRPr/>
          </a:p>
          <a:p>
            <a:pPr marL="228600" lvl="0" indent="-228600" algn="l" rtl="0">
              <a:lnSpc>
                <a:spcPct val="90000"/>
              </a:lnSpc>
              <a:spcBef>
                <a:spcPts val="1000"/>
              </a:spcBef>
              <a:spcAft>
                <a:spcPts val="0"/>
              </a:spcAft>
              <a:buClr>
                <a:schemeClr val="dk1"/>
              </a:buClr>
              <a:buSzPct val="100000"/>
              <a:buChar char="•"/>
            </a:pPr>
            <a:r>
              <a:rPr lang="en-US"/>
              <a:t>Used for categorizing web pages, similarities and the relationships between different websites.</a:t>
            </a:r>
            <a:endParaRPr/>
          </a:p>
          <a:p>
            <a:pPr marL="228600" lvl="0" indent="-228600" algn="l" rtl="0">
              <a:lnSpc>
                <a:spcPct val="90000"/>
              </a:lnSpc>
              <a:spcBef>
                <a:spcPts val="1000"/>
              </a:spcBef>
              <a:spcAft>
                <a:spcPts val="0"/>
              </a:spcAft>
              <a:buClr>
                <a:schemeClr val="dk1"/>
              </a:buClr>
              <a:buSzPct val="100000"/>
              <a:buChar char="•"/>
            </a:pPr>
            <a:r>
              <a:rPr lang="en-US"/>
              <a:t>Authorised site identification.</a:t>
            </a:r>
            <a:endParaRPr/>
          </a:p>
          <a:p>
            <a:pPr marL="228600" lvl="0" indent="-228600" algn="l" rtl="0">
              <a:lnSpc>
                <a:spcPct val="90000"/>
              </a:lnSpc>
              <a:spcBef>
                <a:spcPts val="1000"/>
              </a:spcBef>
              <a:spcAft>
                <a:spcPts val="0"/>
              </a:spcAft>
              <a:buClr>
                <a:schemeClr val="dk1"/>
              </a:buClr>
              <a:buSzPct val="100000"/>
              <a:buChar char="•"/>
            </a:pPr>
            <a:r>
              <a:rPr lang="en-US"/>
              <a:t>Web content mining: intra-document mining.</a:t>
            </a:r>
            <a:endParaRPr/>
          </a:p>
          <a:p>
            <a:pPr marL="228600" lvl="0" indent="-228600" algn="l" rtl="0">
              <a:lnSpc>
                <a:spcPct val="90000"/>
              </a:lnSpc>
              <a:spcBef>
                <a:spcPts val="1000"/>
              </a:spcBef>
              <a:spcAft>
                <a:spcPts val="0"/>
              </a:spcAft>
              <a:buClr>
                <a:schemeClr val="dk1"/>
              </a:buClr>
              <a:buSzPct val="100000"/>
              <a:buChar char="•"/>
            </a:pPr>
            <a:r>
              <a:rPr lang="en-US"/>
              <a:t>Web structure mining: inter-document structuring.</a:t>
            </a:r>
            <a:endParaRPr/>
          </a:p>
          <a:p>
            <a:pPr marL="228600" lvl="0" indent="-228600" algn="l" rtl="0">
              <a:lnSpc>
                <a:spcPct val="90000"/>
              </a:lnSpc>
              <a:spcBef>
                <a:spcPts val="1000"/>
              </a:spcBef>
              <a:spcAft>
                <a:spcPts val="0"/>
              </a:spcAft>
              <a:buClr>
                <a:srgbClr val="4D5156"/>
              </a:buClr>
              <a:buSzPct val="100000"/>
              <a:buChar char="•"/>
            </a:pPr>
            <a:r>
              <a:rPr lang="en-US" b="0" i="0">
                <a:solidFill>
                  <a:srgbClr val="4D5156"/>
                </a:solidFill>
                <a:latin typeface="Roboto"/>
                <a:ea typeface="Roboto"/>
                <a:cs typeface="Roboto"/>
                <a:sym typeface="Roboto"/>
              </a:rPr>
              <a:t>Web Structure Mining is the technique of discovering structure information from the web. It uses graph theory to analyze the nodes and connections in the structure of a website.</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pic>
        <p:nvPicPr>
          <p:cNvPr id="179" name="Google Shape;179;p29" descr="C:\Users\Windows\Downloads\web-mining-slides-17-728.jpg"/>
          <p:cNvPicPr preferRelativeResize="0"/>
          <p:nvPr/>
        </p:nvPicPr>
        <p:blipFill rotWithShape="1">
          <a:blip r:embed="rId3">
            <a:alphaModFix/>
          </a:blip>
          <a:srcRect b="9173"/>
          <a:stretch/>
        </p:blipFill>
        <p:spPr>
          <a:xfrm>
            <a:off x="2628900" y="747714"/>
            <a:ext cx="6934200" cy="4870661"/>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pic>
        <p:nvPicPr>
          <p:cNvPr id="184" name="Google Shape;184;p30" descr="C:\Users\Windows\Downloads\web-mining-slides-18-728.jpg"/>
          <p:cNvPicPr preferRelativeResize="0"/>
          <p:nvPr/>
        </p:nvPicPr>
        <p:blipFill rotWithShape="1">
          <a:blip r:embed="rId3">
            <a:alphaModFix/>
          </a:blip>
          <a:srcRect/>
          <a:stretch/>
        </p:blipFill>
        <p:spPr>
          <a:xfrm>
            <a:off x="2628900" y="747714"/>
            <a:ext cx="6934200" cy="53625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Purpose of Web mining</a:t>
            </a:r>
            <a:endParaRPr/>
          </a:p>
        </p:txBody>
      </p:sp>
      <p:sp>
        <p:nvSpPr>
          <p:cNvPr id="96" name="Google Shape;96;p1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b="1"/>
              <a:t>Finding relevant information: </a:t>
            </a:r>
            <a:r>
              <a:rPr lang="en-US"/>
              <a:t>search with a simple query- output is a set of pages based on ranks.</a:t>
            </a:r>
            <a:endParaRPr/>
          </a:p>
          <a:p>
            <a:pPr marL="228600" lvl="0" indent="-228600" algn="l" rtl="0">
              <a:lnSpc>
                <a:spcPct val="90000"/>
              </a:lnSpc>
              <a:spcBef>
                <a:spcPts val="1000"/>
              </a:spcBef>
              <a:spcAft>
                <a:spcPts val="0"/>
              </a:spcAft>
              <a:buClr>
                <a:schemeClr val="dk1"/>
              </a:buClr>
              <a:buSzPts val="2800"/>
              <a:buFont typeface="Noto Sans Symbols"/>
              <a:buChar char="❑"/>
            </a:pPr>
            <a:r>
              <a:rPr lang="en-US"/>
              <a:t>Low precision: due to the irrelevance of  many search results (returns pages that are not relevant to our query).</a:t>
            </a:r>
            <a:endParaRPr/>
          </a:p>
          <a:p>
            <a:pPr marL="228600" lvl="0" indent="-228600" algn="l" rtl="0">
              <a:lnSpc>
                <a:spcPct val="90000"/>
              </a:lnSpc>
              <a:spcBef>
                <a:spcPts val="1000"/>
              </a:spcBef>
              <a:spcAft>
                <a:spcPts val="0"/>
              </a:spcAft>
              <a:buClr>
                <a:schemeClr val="dk1"/>
              </a:buClr>
              <a:buSzPts val="2800"/>
              <a:buFont typeface="Noto Sans Symbols"/>
              <a:buChar char="❑"/>
            </a:pPr>
            <a:r>
              <a:rPr lang="en-US"/>
              <a:t>Low recall: due to inability to index all information available on the web. This leads to not returning the most relevant page. </a:t>
            </a:r>
            <a:endParaRPr/>
          </a:p>
          <a:p>
            <a:pPr marL="228600" lvl="0" indent="-228600" algn="l" rtl="0">
              <a:lnSpc>
                <a:spcPct val="90000"/>
              </a:lnSpc>
              <a:spcBef>
                <a:spcPts val="1000"/>
              </a:spcBef>
              <a:spcAft>
                <a:spcPts val="0"/>
              </a:spcAft>
              <a:buClr>
                <a:schemeClr val="dk1"/>
              </a:buClr>
              <a:buSzPts val="2800"/>
              <a:buChar char="•"/>
            </a:pPr>
            <a:r>
              <a:rPr lang="en-US" b="1"/>
              <a:t>Discovering new knowledge from the web.</a:t>
            </a:r>
            <a:endParaRPr/>
          </a:p>
          <a:p>
            <a:pPr marL="228600" lvl="0" indent="-228600" algn="l" rtl="0">
              <a:lnSpc>
                <a:spcPct val="90000"/>
              </a:lnSpc>
              <a:spcBef>
                <a:spcPts val="1000"/>
              </a:spcBef>
              <a:spcAft>
                <a:spcPts val="0"/>
              </a:spcAft>
              <a:buClr>
                <a:schemeClr val="dk1"/>
              </a:buClr>
              <a:buSzPts val="2800"/>
              <a:buChar char="•"/>
            </a:pPr>
            <a:r>
              <a:rPr lang="en-US" b="1"/>
              <a:t>Personalised web page synthesis.</a:t>
            </a:r>
            <a:endParaRPr/>
          </a:p>
          <a:p>
            <a:pPr marL="228600" lvl="0" indent="-228600" algn="l" rtl="0">
              <a:lnSpc>
                <a:spcPct val="90000"/>
              </a:lnSpc>
              <a:spcBef>
                <a:spcPts val="1000"/>
              </a:spcBef>
              <a:spcAft>
                <a:spcPts val="0"/>
              </a:spcAft>
              <a:buClr>
                <a:schemeClr val="dk1"/>
              </a:buClr>
              <a:buSzPts val="2800"/>
              <a:buChar char="•"/>
            </a:pPr>
            <a:r>
              <a:rPr lang="en-US" b="1"/>
              <a:t>Learning about individual users (</a:t>
            </a:r>
            <a:r>
              <a:rPr lang="en-US"/>
              <a:t>knowing about users do and want)</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3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273239"/>
              </a:buClr>
              <a:buSzPts val="4400"/>
              <a:buFont typeface="Sofia"/>
              <a:buNone/>
            </a:pPr>
            <a:r>
              <a:rPr lang="en-US" b="1" i="0">
                <a:solidFill>
                  <a:srgbClr val="273239"/>
                </a:solidFill>
                <a:latin typeface="Sofia"/>
                <a:ea typeface="Sofia"/>
                <a:cs typeface="Sofia"/>
                <a:sym typeface="Sofia"/>
              </a:rPr>
              <a:t>Page Rank Algorithm and Implementation</a:t>
            </a:r>
            <a:br>
              <a:rPr lang="en-US" b="1" i="0">
                <a:solidFill>
                  <a:srgbClr val="273239"/>
                </a:solidFill>
                <a:latin typeface="Sofia"/>
                <a:ea typeface="Sofia"/>
                <a:cs typeface="Sofia"/>
                <a:sym typeface="Sofia"/>
              </a:rPr>
            </a:br>
            <a:endParaRPr/>
          </a:p>
        </p:txBody>
      </p:sp>
      <p:sp>
        <p:nvSpPr>
          <p:cNvPr id="190" name="Google Shape;190;p3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rgbClr val="273239"/>
              </a:buClr>
              <a:buSzPts val="2800"/>
              <a:buChar char="•"/>
            </a:pPr>
            <a:r>
              <a:rPr lang="en-US" b="0" i="0">
                <a:solidFill>
                  <a:srgbClr val="273239"/>
                </a:solidFill>
                <a:latin typeface="Arial"/>
                <a:ea typeface="Arial"/>
                <a:cs typeface="Arial"/>
                <a:sym typeface="Arial"/>
              </a:rPr>
              <a:t>PageRank (PR) is an algorithm used by Google Search to rank websites in their search engine results. PageRank was named after Larry Page, one of the founders of Google. PageRank is a way of measuring the importance of website pages.</a:t>
            </a:r>
            <a:endParaRPr/>
          </a:p>
          <a:p>
            <a:pPr marL="228600" lvl="0" indent="-228600" algn="l" rtl="0">
              <a:lnSpc>
                <a:spcPct val="90000"/>
              </a:lnSpc>
              <a:spcBef>
                <a:spcPts val="1000"/>
              </a:spcBef>
              <a:spcAft>
                <a:spcPts val="0"/>
              </a:spcAft>
              <a:buClr>
                <a:srgbClr val="273239"/>
              </a:buClr>
              <a:buSzPts val="2800"/>
              <a:buChar char="•"/>
            </a:pPr>
            <a:r>
              <a:rPr lang="en-US" b="0" i="1">
                <a:solidFill>
                  <a:srgbClr val="273239"/>
                </a:solidFill>
                <a:latin typeface="Arial"/>
                <a:ea typeface="Arial"/>
                <a:cs typeface="Arial"/>
                <a:sym typeface="Arial"/>
              </a:rPr>
              <a:t>PageRank works by counting the number and quality of links to a page to determine a rough estimate of how important the website is. The underlying assumption is that more important websites are likely to receive more links from other websites.</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pic>
        <p:nvPicPr>
          <p:cNvPr id="196" name="Google Shape;196;p32"/>
          <p:cNvPicPr preferRelativeResize="0">
            <a:picLocks noGrp="1"/>
          </p:cNvPicPr>
          <p:nvPr>
            <p:ph type="body" idx="1"/>
          </p:nvPr>
        </p:nvPicPr>
        <p:blipFill rotWithShape="1">
          <a:blip r:embed="rId3">
            <a:alphaModFix/>
          </a:blip>
          <a:srcRect/>
          <a:stretch/>
        </p:blipFill>
        <p:spPr>
          <a:xfrm>
            <a:off x="678730" y="433633"/>
            <a:ext cx="11359299" cy="5788058"/>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B02686-48AA-1EC1-2129-C984396E019D}"/>
              </a:ext>
            </a:extLst>
          </p:cNvPr>
          <p:cNvSpPr>
            <a:spLocks noGrp="1"/>
          </p:cNvSpPr>
          <p:nvPr>
            <p:ph type="title"/>
          </p:nvPr>
        </p:nvSpPr>
        <p:spPr/>
        <p:txBody>
          <a:bodyPr/>
          <a:lstStyle/>
          <a:p>
            <a:endParaRPr lang="en-IN"/>
          </a:p>
        </p:txBody>
      </p:sp>
      <p:pic>
        <p:nvPicPr>
          <p:cNvPr id="197" name="Google Shape;197;p32"/>
          <p:cNvPicPr preferRelativeResize="0"/>
          <p:nvPr/>
        </p:nvPicPr>
        <p:blipFill rotWithShape="1">
          <a:blip r:embed="rId2">
            <a:alphaModFix/>
          </a:blip>
          <a:srcRect/>
          <a:stretch/>
        </p:blipFill>
        <p:spPr>
          <a:xfrm>
            <a:off x="838200" y="1970203"/>
            <a:ext cx="10690781" cy="4279768"/>
          </a:xfrm>
          <a:prstGeom prst="rect">
            <a:avLst/>
          </a:prstGeom>
          <a:noFill/>
          <a:ln>
            <a:noFill/>
          </a:ln>
        </p:spPr>
      </p:pic>
    </p:spTree>
    <p:extLst>
      <p:ext uri="{BB962C8B-B14F-4D97-AF65-F5344CB8AC3E}">
        <p14:creationId xmlns:p14="http://schemas.microsoft.com/office/powerpoint/2010/main" val="37916376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pic>
        <p:nvPicPr>
          <p:cNvPr id="204" name="Google Shape;204;p33"/>
          <p:cNvPicPr preferRelativeResize="0"/>
          <p:nvPr/>
        </p:nvPicPr>
        <p:blipFill rotWithShape="1">
          <a:blip r:embed="rId3">
            <a:alphaModFix/>
          </a:blip>
          <a:srcRect/>
          <a:stretch/>
        </p:blipFill>
        <p:spPr>
          <a:xfrm>
            <a:off x="1056941" y="1765355"/>
            <a:ext cx="10006122" cy="1118082"/>
          </a:xfrm>
          <a:prstGeom prst="rect">
            <a:avLst/>
          </a:prstGeom>
          <a:noFill/>
          <a:ln>
            <a:noFill/>
          </a:ln>
        </p:spPr>
      </p:pic>
      <p:pic>
        <p:nvPicPr>
          <p:cNvPr id="205" name="Google Shape;205;p33"/>
          <p:cNvPicPr preferRelativeResize="0"/>
          <p:nvPr/>
        </p:nvPicPr>
        <p:blipFill rotWithShape="1">
          <a:blip r:embed="rId4">
            <a:alphaModFix/>
          </a:blip>
          <a:srcRect/>
          <a:stretch/>
        </p:blipFill>
        <p:spPr>
          <a:xfrm>
            <a:off x="1018521" y="3171161"/>
            <a:ext cx="9844394" cy="2461098"/>
          </a:xfrm>
          <a:prstGeom prst="rect">
            <a:avLst/>
          </a:prstGeom>
          <a:noFill/>
          <a:ln>
            <a:noFill/>
          </a:ln>
        </p:spPr>
      </p:pic>
      <p:pic>
        <p:nvPicPr>
          <p:cNvPr id="206" name="Google Shape;206;p33"/>
          <p:cNvPicPr preferRelativeResize="0"/>
          <p:nvPr/>
        </p:nvPicPr>
        <p:blipFill rotWithShape="1">
          <a:blip r:embed="rId5">
            <a:alphaModFix/>
          </a:blip>
          <a:srcRect/>
          <a:stretch/>
        </p:blipFill>
        <p:spPr>
          <a:xfrm>
            <a:off x="969049" y="5777099"/>
            <a:ext cx="3212059" cy="639504"/>
          </a:xfrm>
          <a:prstGeom prst="rect">
            <a:avLst/>
          </a:prstGeom>
          <a:noFill/>
          <a:ln>
            <a:noFill/>
          </a:ln>
        </p:spPr>
      </p:pic>
      <p:pic>
        <p:nvPicPr>
          <p:cNvPr id="207" name="Google Shape;207;p33"/>
          <p:cNvPicPr preferRelativeResize="0"/>
          <p:nvPr/>
        </p:nvPicPr>
        <p:blipFill rotWithShape="1">
          <a:blip r:embed="rId6">
            <a:alphaModFix/>
          </a:blip>
          <a:srcRect/>
          <a:stretch/>
        </p:blipFill>
        <p:spPr>
          <a:xfrm>
            <a:off x="5159191" y="5806180"/>
            <a:ext cx="4797173" cy="893167"/>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pic>
        <p:nvPicPr>
          <p:cNvPr id="212" name="Google Shape;212;p34" descr="C:\Users\Windows\Downloads\web-mining-slides-19-728.jpg"/>
          <p:cNvPicPr preferRelativeResize="0"/>
          <p:nvPr/>
        </p:nvPicPr>
        <p:blipFill rotWithShape="1">
          <a:blip r:embed="rId3">
            <a:alphaModFix/>
          </a:blip>
          <a:srcRect/>
          <a:stretch/>
        </p:blipFill>
        <p:spPr>
          <a:xfrm>
            <a:off x="2628900" y="692697"/>
            <a:ext cx="6934200" cy="536257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pic>
        <p:nvPicPr>
          <p:cNvPr id="217" name="Google Shape;217;p35" descr="C:\Users\Windows\Downloads\web-mining-slides-20-320.jpg"/>
          <p:cNvPicPr preferRelativeResize="0"/>
          <p:nvPr/>
        </p:nvPicPr>
        <p:blipFill rotWithShape="1">
          <a:blip r:embed="rId3">
            <a:alphaModFix/>
          </a:blip>
          <a:srcRect/>
          <a:stretch/>
        </p:blipFill>
        <p:spPr>
          <a:xfrm>
            <a:off x="2100717" y="332656"/>
            <a:ext cx="6596862" cy="5112568"/>
          </a:xfrm>
          <a:prstGeom prst="rect">
            <a:avLst/>
          </a:prstGeom>
          <a:noFill/>
          <a:ln>
            <a:noFill/>
          </a:ln>
        </p:spPr>
      </p:pic>
      <p:pic>
        <p:nvPicPr>
          <p:cNvPr id="218" name="Google Shape;218;p35" descr="C:\Users\Windows\Downloads\web-mining-slides-20-728.jpg"/>
          <p:cNvPicPr preferRelativeResize="0"/>
          <p:nvPr/>
        </p:nvPicPr>
        <p:blipFill rotWithShape="1">
          <a:blip r:embed="rId4">
            <a:alphaModFix/>
          </a:blip>
          <a:srcRect/>
          <a:stretch/>
        </p:blipFill>
        <p:spPr>
          <a:xfrm>
            <a:off x="2628900" y="747714"/>
            <a:ext cx="6934200" cy="536257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3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Clever</a:t>
            </a:r>
            <a:endParaRPr/>
          </a:p>
        </p:txBody>
      </p:sp>
      <p:sp>
        <p:nvSpPr>
          <p:cNvPr id="224" name="Google Shape;224;p36"/>
          <p:cNvSpPr txBox="1">
            <a:spLocks noGrp="1"/>
          </p:cNvSpPr>
          <p:nvPr>
            <p:ph type="body" idx="1"/>
          </p:nvPr>
        </p:nvSpPr>
        <p:spPr>
          <a:xfrm>
            <a:off x="838200" y="1300899"/>
            <a:ext cx="10515600" cy="4876064"/>
          </a:xfrm>
          <a:prstGeom prst="rect">
            <a:avLst/>
          </a:prstGeom>
          <a:noFill/>
          <a:ln>
            <a:noFill/>
          </a:ln>
        </p:spPr>
        <p:txBody>
          <a:bodyPr spcFirstLastPara="1" wrap="square" lIns="91425" tIns="45700" rIns="91425" bIns="45700" anchor="t" anchorCtr="0">
            <a:normAutofit fontScale="55000" lnSpcReduction="20000"/>
          </a:bodyPr>
          <a:lstStyle/>
          <a:p>
            <a:pPr marL="685800" lvl="0" indent="-457200" algn="just" rtl="0">
              <a:lnSpc>
                <a:spcPct val="100000"/>
              </a:lnSpc>
              <a:spcBef>
                <a:spcPts val="0"/>
              </a:spcBef>
              <a:spcAft>
                <a:spcPts val="0"/>
              </a:spcAft>
              <a:buClr>
                <a:schemeClr val="dk1"/>
              </a:buClr>
              <a:buSzPct val="100000"/>
              <a:buChar char="•"/>
            </a:pPr>
            <a:r>
              <a:rPr lang="en-US" sz="2800" dirty="0">
                <a:latin typeface="Times New Roman"/>
                <a:ea typeface="Times New Roman"/>
                <a:cs typeface="Times New Roman"/>
                <a:sym typeface="Times New Roman"/>
              </a:rPr>
              <a:t>Clever, is aimed at finding both authoritative pages and hubs.</a:t>
            </a:r>
            <a:endParaRPr dirty="0"/>
          </a:p>
          <a:p>
            <a:pPr marL="685800" lvl="0" indent="-457200" algn="just" rtl="0">
              <a:lnSpc>
                <a:spcPct val="100000"/>
              </a:lnSpc>
              <a:spcBef>
                <a:spcPts val="2000"/>
              </a:spcBef>
              <a:spcAft>
                <a:spcPts val="0"/>
              </a:spcAft>
              <a:buClr>
                <a:schemeClr val="dk1"/>
              </a:buClr>
              <a:buSzPct val="100000"/>
              <a:buChar char="•"/>
            </a:pPr>
            <a:r>
              <a:rPr lang="en-US" sz="2800" dirty="0">
                <a:latin typeface="Times New Roman"/>
                <a:ea typeface="Times New Roman"/>
                <a:cs typeface="Times New Roman"/>
                <a:sym typeface="Times New Roman"/>
              </a:rPr>
              <a:t> The authors define an authority as the "best source" for the requested information.</a:t>
            </a:r>
            <a:endParaRPr dirty="0"/>
          </a:p>
          <a:p>
            <a:pPr marL="685800" lvl="0" indent="-457200" algn="just" rtl="0">
              <a:lnSpc>
                <a:spcPct val="100000"/>
              </a:lnSpc>
              <a:spcBef>
                <a:spcPts val="2000"/>
              </a:spcBef>
              <a:spcAft>
                <a:spcPts val="0"/>
              </a:spcAft>
              <a:buClr>
                <a:schemeClr val="dk1"/>
              </a:buClr>
              <a:buSzPct val="100000"/>
              <a:buChar char="•"/>
            </a:pPr>
            <a:r>
              <a:rPr lang="en-US" sz="2800" dirty="0">
                <a:latin typeface="Times New Roman"/>
                <a:ea typeface="Times New Roman"/>
                <a:cs typeface="Times New Roman"/>
                <a:sym typeface="Times New Roman"/>
              </a:rPr>
              <a:t> In addition, a hub is a page that contains links to authoritative pages.</a:t>
            </a:r>
            <a:endParaRPr dirty="0"/>
          </a:p>
          <a:p>
            <a:pPr marL="685800" lvl="0" indent="-457200" algn="just" rtl="0">
              <a:lnSpc>
                <a:spcPct val="100000"/>
              </a:lnSpc>
              <a:spcBef>
                <a:spcPts val="2000"/>
              </a:spcBef>
              <a:spcAft>
                <a:spcPts val="0"/>
              </a:spcAft>
              <a:buClr>
                <a:schemeClr val="dk1"/>
              </a:buClr>
              <a:buSzPct val="100000"/>
              <a:buChar char="•"/>
            </a:pPr>
            <a:r>
              <a:rPr lang="en-US" sz="2800" dirty="0">
                <a:latin typeface="Times New Roman"/>
                <a:ea typeface="Times New Roman"/>
                <a:cs typeface="Times New Roman"/>
                <a:sym typeface="Times New Roman"/>
              </a:rPr>
              <a:t> The Clever system identifies authoritative pages and hub pages by creating weights.</a:t>
            </a:r>
            <a:endParaRPr dirty="0"/>
          </a:p>
          <a:p>
            <a:pPr marL="685800" lvl="0" indent="-457200" algn="just" rtl="0">
              <a:lnSpc>
                <a:spcPct val="100000"/>
              </a:lnSpc>
              <a:spcBef>
                <a:spcPts val="2000"/>
              </a:spcBef>
              <a:spcAft>
                <a:spcPts val="0"/>
              </a:spcAft>
              <a:buClr>
                <a:schemeClr val="dk1"/>
              </a:buClr>
              <a:buSzPct val="100000"/>
              <a:buChar char="•"/>
            </a:pPr>
            <a:r>
              <a:rPr lang="en-US" sz="2800" dirty="0">
                <a:latin typeface="Times New Roman"/>
                <a:ea typeface="Times New Roman"/>
                <a:cs typeface="Times New Roman"/>
                <a:sym typeface="Times New Roman"/>
              </a:rPr>
              <a:t> A search can be viewed as having a goal of finding the best hubs and authorities.</a:t>
            </a:r>
            <a:endParaRPr sz="2800" dirty="0">
              <a:latin typeface="Times New Roman"/>
              <a:ea typeface="Times New Roman"/>
              <a:cs typeface="Times New Roman"/>
              <a:sym typeface="Times New Roman"/>
            </a:endParaRPr>
          </a:p>
          <a:p>
            <a:pPr marL="685800" lvl="0" indent="-457200" algn="just" rtl="0">
              <a:lnSpc>
                <a:spcPct val="100000"/>
              </a:lnSpc>
              <a:spcBef>
                <a:spcPts val="2000"/>
              </a:spcBef>
              <a:spcAft>
                <a:spcPts val="0"/>
              </a:spcAft>
              <a:buClr>
                <a:schemeClr val="dk1"/>
              </a:buClr>
              <a:buSzPct val="100000"/>
              <a:buChar char="•"/>
            </a:pPr>
            <a:r>
              <a:rPr lang="en-US" sz="2800" dirty="0">
                <a:latin typeface="Times New Roman"/>
                <a:ea typeface="Times New Roman"/>
                <a:cs typeface="Times New Roman"/>
                <a:sym typeface="Times New Roman"/>
              </a:rPr>
              <a:t>Because of the distributed and unsupervised development of sites, a user has no way of knowing whether the information contained within a Web page is accurate. </a:t>
            </a:r>
            <a:endParaRPr dirty="0"/>
          </a:p>
          <a:p>
            <a:pPr marL="685800" lvl="0" indent="-457200" algn="just" rtl="0">
              <a:lnSpc>
                <a:spcPct val="100000"/>
              </a:lnSpc>
              <a:spcBef>
                <a:spcPts val="2000"/>
              </a:spcBef>
              <a:spcAft>
                <a:spcPts val="0"/>
              </a:spcAft>
              <a:buClr>
                <a:schemeClr val="dk1"/>
              </a:buClr>
              <a:buSzPct val="100000"/>
              <a:buChar char="•"/>
            </a:pPr>
            <a:r>
              <a:rPr lang="en-US" sz="2800" dirty="0">
                <a:latin typeface="Times New Roman"/>
                <a:ea typeface="Times New Roman"/>
                <a:cs typeface="Times New Roman"/>
                <a:sym typeface="Times New Roman"/>
              </a:rPr>
              <a:t>Currently, there is nothing to prevent someone from producing a page that contains not only errors, but also blatant lies.</a:t>
            </a:r>
            <a:endParaRPr dirty="0"/>
          </a:p>
          <a:p>
            <a:pPr marL="685800" lvl="0" indent="-457200" algn="just" rtl="0">
              <a:lnSpc>
                <a:spcPct val="100000"/>
              </a:lnSpc>
              <a:spcBef>
                <a:spcPts val="2000"/>
              </a:spcBef>
              <a:spcAft>
                <a:spcPts val="0"/>
              </a:spcAft>
              <a:buClr>
                <a:schemeClr val="dk1"/>
              </a:buClr>
              <a:buSzPct val="100000"/>
              <a:buChar char="•"/>
            </a:pPr>
            <a:r>
              <a:rPr lang="en-US" sz="2800" dirty="0">
                <a:latin typeface="Times New Roman"/>
                <a:ea typeface="Times New Roman"/>
                <a:cs typeface="Times New Roman"/>
                <a:sym typeface="Times New Roman"/>
              </a:rPr>
              <a:t> In addition, some pages might be of a higher quality than others. </a:t>
            </a:r>
            <a:endParaRPr dirty="0"/>
          </a:p>
          <a:p>
            <a:pPr marL="685800" lvl="0" indent="-457200" algn="just" rtl="0">
              <a:lnSpc>
                <a:spcPct val="100000"/>
              </a:lnSpc>
              <a:spcBef>
                <a:spcPts val="2000"/>
              </a:spcBef>
              <a:spcAft>
                <a:spcPts val="0"/>
              </a:spcAft>
              <a:buClr>
                <a:schemeClr val="dk1"/>
              </a:buClr>
              <a:buSzPct val="100000"/>
              <a:buChar char="•"/>
            </a:pPr>
            <a:r>
              <a:rPr lang="en-US" sz="2800" dirty="0">
                <a:latin typeface="Times New Roman"/>
                <a:ea typeface="Times New Roman"/>
                <a:cs typeface="Times New Roman"/>
                <a:sym typeface="Times New Roman"/>
              </a:rPr>
              <a:t>These pages are often referred to as being the most authoritative. Note that this is different from relevant. </a:t>
            </a:r>
            <a:endParaRPr dirty="0"/>
          </a:p>
          <a:p>
            <a:pPr marL="685800" lvl="0" indent="-457200" algn="just" rtl="0">
              <a:lnSpc>
                <a:spcPct val="100000"/>
              </a:lnSpc>
              <a:spcBef>
                <a:spcPts val="2000"/>
              </a:spcBef>
              <a:spcAft>
                <a:spcPts val="0"/>
              </a:spcAft>
              <a:buClr>
                <a:schemeClr val="dk1"/>
              </a:buClr>
              <a:buSzPct val="100000"/>
              <a:buChar char="•"/>
            </a:pPr>
            <a:r>
              <a:rPr lang="en-US" sz="2800" dirty="0">
                <a:latin typeface="Times New Roman"/>
                <a:ea typeface="Times New Roman"/>
                <a:cs typeface="Times New Roman"/>
                <a:sym typeface="Times New Roman"/>
              </a:rPr>
              <a:t>A page may be extremely relevant, but if it contains factual errors, users certainly do not want to retrieve it.</a:t>
            </a:r>
            <a:endParaRPr sz="2800" dirty="0">
              <a:latin typeface="Times New Roman"/>
              <a:ea typeface="Times New Roman"/>
              <a:cs typeface="Times New Roman"/>
              <a:sym typeface="Times New Roman"/>
            </a:endParaRPr>
          </a:p>
          <a:p>
            <a:pPr marL="228600" lvl="0" indent="-144145" algn="l" rtl="0">
              <a:lnSpc>
                <a:spcPct val="90000"/>
              </a:lnSpc>
              <a:spcBef>
                <a:spcPts val="2000"/>
              </a:spcBef>
              <a:spcAft>
                <a:spcPts val="0"/>
              </a:spcAft>
              <a:buClr>
                <a:schemeClr val="dk1"/>
              </a:buClr>
              <a:buSzPct val="100000"/>
              <a:buNone/>
            </a:pPr>
            <a:endParaRPr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30" name="Google Shape;230;p37"/>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just" rtl="0">
              <a:lnSpc>
                <a:spcPct val="90000"/>
              </a:lnSpc>
              <a:spcBef>
                <a:spcPts val="0"/>
              </a:spcBef>
              <a:spcAft>
                <a:spcPts val="0"/>
              </a:spcAft>
              <a:buClr>
                <a:srgbClr val="273239"/>
              </a:buClr>
              <a:buSzPts val="2800"/>
              <a:buChar char="•"/>
            </a:pPr>
            <a:r>
              <a:rPr lang="en-US" b="1" i="0">
                <a:solidFill>
                  <a:srgbClr val="273239"/>
                </a:solidFill>
                <a:latin typeface="Arial"/>
                <a:ea typeface="Arial"/>
                <a:cs typeface="Arial"/>
                <a:sym typeface="Arial"/>
              </a:rPr>
              <a:t>Applications of Web Structure Mining:</a:t>
            </a:r>
            <a:endParaRPr/>
          </a:p>
          <a:p>
            <a:pPr marL="228600" lvl="0" indent="-228600" algn="just" rtl="0">
              <a:lnSpc>
                <a:spcPct val="90000"/>
              </a:lnSpc>
              <a:spcBef>
                <a:spcPts val="1000"/>
              </a:spcBef>
              <a:spcAft>
                <a:spcPts val="0"/>
              </a:spcAft>
              <a:buClr>
                <a:srgbClr val="273239"/>
              </a:buClr>
              <a:buSzPts val="2800"/>
              <a:buFont typeface="Arial"/>
              <a:buChar char="•"/>
            </a:pPr>
            <a:r>
              <a:rPr lang="en-US" b="0" i="0">
                <a:solidFill>
                  <a:srgbClr val="273239"/>
                </a:solidFill>
                <a:latin typeface="Arial"/>
                <a:ea typeface="Arial"/>
                <a:cs typeface="Arial"/>
                <a:sym typeface="Arial"/>
              </a:rPr>
              <a:t>Information retrieval in social networks.</a:t>
            </a:r>
            <a:endParaRPr/>
          </a:p>
          <a:p>
            <a:pPr marL="228600" lvl="0" indent="-228600" algn="just" rtl="0">
              <a:lnSpc>
                <a:spcPct val="90000"/>
              </a:lnSpc>
              <a:spcBef>
                <a:spcPts val="1000"/>
              </a:spcBef>
              <a:spcAft>
                <a:spcPts val="0"/>
              </a:spcAft>
              <a:buClr>
                <a:srgbClr val="273239"/>
              </a:buClr>
              <a:buSzPts val="2800"/>
              <a:buFont typeface="Arial"/>
              <a:buChar char="•"/>
            </a:pPr>
            <a:r>
              <a:rPr lang="en-US" b="0" i="0">
                <a:solidFill>
                  <a:srgbClr val="273239"/>
                </a:solidFill>
                <a:latin typeface="Arial"/>
                <a:ea typeface="Arial"/>
                <a:cs typeface="Arial"/>
                <a:sym typeface="Arial"/>
              </a:rPr>
              <a:t>To find out the relevance of each web page.</a:t>
            </a:r>
            <a:endParaRPr/>
          </a:p>
          <a:p>
            <a:pPr marL="228600" lvl="0" indent="-228600" algn="just" rtl="0">
              <a:lnSpc>
                <a:spcPct val="90000"/>
              </a:lnSpc>
              <a:spcBef>
                <a:spcPts val="1000"/>
              </a:spcBef>
              <a:spcAft>
                <a:spcPts val="0"/>
              </a:spcAft>
              <a:buClr>
                <a:srgbClr val="273239"/>
              </a:buClr>
              <a:buSzPts val="2800"/>
              <a:buFont typeface="Arial"/>
              <a:buChar char="•"/>
            </a:pPr>
            <a:r>
              <a:rPr lang="en-US" b="0" i="0">
                <a:solidFill>
                  <a:srgbClr val="273239"/>
                </a:solidFill>
                <a:latin typeface="Arial"/>
                <a:ea typeface="Arial"/>
                <a:cs typeface="Arial"/>
                <a:sym typeface="Arial"/>
              </a:rPr>
              <a:t>Measuring the completeness of Websites.</a:t>
            </a:r>
            <a:endParaRPr/>
          </a:p>
          <a:p>
            <a:pPr marL="228600" lvl="0" indent="-228600" algn="just" rtl="0">
              <a:lnSpc>
                <a:spcPct val="90000"/>
              </a:lnSpc>
              <a:spcBef>
                <a:spcPts val="1000"/>
              </a:spcBef>
              <a:spcAft>
                <a:spcPts val="0"/>
              </a:spcAft>
              <a:buClr>
                <a:srgbClr val="273239"/>
              </a:buClr>
              <a:buSzPts val="2800"/>
              <a:buFont typeface="Arial"/>
              <a:buChar char="•"/>
            </a:pPr>
            <a:r>
              <a:rPr lang="en-US" b="0" i="0">
                <a:solidFill>
                  <a:srgbClr val="273239"/>
                </a:solidFill>
                <a:latin typeface="Arial"/>
                <a:ea typeface="Arial"/>
                <a:cs typeface="Arial"/>
                <a:sym typeface="Arial"/>
              </a:rPr>
              <a:t>Used in Search engines to find the relevant information.</a:t>
            </a:r>
            <a:endParaRPr/>
          </a:p>
          <a:p>
            <a:pPr marL="228600" lvl="0" indent="-50800" algn="l" rtl="0">
              <a:lnSpc>
                <a:spcPct val="90000"/>
              </a:lnSpc>
              <a:spcBef>
                <a:spcPts val="1000"/>
              </a:spcBef>
              <a:spcAft>
                <a:spcPts val="0"/>
              </a:spcAft>
              <a:buClr>
                <a:schemeClr val="dk1"/>
              </a:buClr>
              <a:buSzPts val="2800"/>
              <a:buNone/>
            </a:pP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6" name="Google Shape;236;p38"/>
          <p:cNvSpPr txBox="1"/>
          <p:nvPr/>
        </p:nvSpPr>
        <p:spPr>
          <a:xfrm>
            <a:off x="2999960" y="2671003"/>
            <a:ext cx="10515600" cy="1325563"/>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2F5496"/>
              </a:buClr>
              <a:buSzPts val="5400"/>
              <a:buFont typeface="Calibri"/>
              <a:buNone/>
            </a:pPr>
            <a:r>
              <a:rPr lang="en-US" sz="5400" b="1">
                <a:solidFill>
                  <a:srgbClr val="2F5496"/>
                </a:solidFill>
                <a:latin typeface="Calibri"/>
                <a:ea typeface="Calibri"/>
                <a:cs typeface="Calibri"/>
                <a:sym typeface="Calibri"/>
              </a:rPr>
              <a:t>Web Usage Mining</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3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Web usage Mining</a:t>
            </a:r>
            <a:endParaRPr/>
          </a:p>
        </p:txBody>
      </p:sp>
      <p:sp>
        <p:nvSpPr>
          <p:cNvPr id="242" name="Google Shape;242;p39"/>
          <p:cNvSpPr txBox="1">
            <a:spLocks noGrp="1"/>
          </p:cNvSpPr>
          <p:nvPr>
            <p:ph type="body" idx="1"/>
          </p:nvPr>
        </p:nvSpPr>
        <p:spPr>
          <a:xfrm>
            <a:off x="838200" y="1416326"/>
            <a:ext cx="10515600" cy="4760637"/>
          </a:xfrm>
          <a:prstGeom prst="rect">
            <a:avLst/>
          </a:prstGeom>
          <a:noFill/>
          <a:ln>
            <a:noFill/>
          </a:ln>
        </p:spPr>
        <p:txBody>
          <a:bodyPr spcFirstLastPara="1" wrap="square" lIns="91425" tIns="45700" rIns="91425" bIns="45700" anchor="t" anchorCtr="0">
            <a:normAutofit fontScale="92500"/>
          </a:bodyPr>
          <a:lstStyle/>
          <a:p>
            <a:pPr marL="228600" lvl="0" indent="-228600" algn="l" rtl="0">
              <a:lnSpc>
                <a:spcPct val="90000"/>
              </a:lnSpc>
              <a:spcBef>
                <a:spcPts val="0"/>
              </a:spcBef>
              <a:spcAft>
                <a:spcPts val="0"/>
              </a:spcAft>
              <a:buClr>
                <a:schemeClr val="dk1"/>
              </a:buClr>
              <a:buSzPct val="100000"/>
              <a:buChar char="•"/>
            </a:pPr>
            <a:r>
              <a:rPr lang="en-US"/>
              <a:t>Studying the data generated by the web surfers’ sessions or behaviours.</a:t>
            </a:r>
            <a:endParaRPr/>
          </a:p>
          <a:p>
            <a:pPr marL="228600" lvl="0" indent="-228600" algn="l" rtl="0">
              <a:lnSpc>
                <a:spcPct val="90000"/>
              </a:lnSpc>
              <a:spcBef>
                <a:spcPts val="1000"/>
              </a:spcBef>
              <a:spcAft>
                <a:spcPts val="0"/>
              </a:spcAft>
              <a:buClr>
                <a:schemeClr val="dk1"/>
              </a:buClr>
              <a:buSzPct val="100000"/>
              <a:buChar char="•"/>
            </a:pPr>
            <a:r>
              <a:rPr lang="en-US"/>
              <a:t>Mines the secondary data derived from the interaction of the users with the web. </a:t>
            </a:r>
            <a:endParaRPr/>
          </a:p>
          <a:p>
            <a:pPr marL="228600" lvl="0" indent="-228600" algn="l" rtl="0">
              <a:lnSpc>
                <a:spcPct val="90000"/>
              </a:lnSpc>
              <a:spcBef>
                <a:spcPts val="1000"/>
              </a:spcBef>
              <a:spcAft>
                <a:spcPts val="0"/>
              </a:spcAft>
              <a:buClr>
                <a:schemeClr val="dk1"/>
              </a:buClr>
              <a:buSzPct val="100000"/>
              <a:buChar char="•"/>
            </a:pPr>
            <a:r>
              <a:rPr lang="en-US"/>
              <a:t>Secondary information: access logs, proxy server logs, browser logs, user profiles, registration data, user sessions or transactions, cookies, book mark, user queries etc. Web usage mining </a:t>
            </a:r>
            <a:r>
              <a:rPr lang="en-US" b="1"/>
              <a:t>performs mining on </a:t>
            </a:r>
            <a:r>
              <a:rPr lang="en-US"/>
              <a:t>Web usage data, or </a:t>
            </a:r>
            <a:r>
              <a:rPr lang="en-US" b="1"/>
              <a:t>Web logs</a:t>
            </a:r>
            <a:r>
              <a:rPr lang="en-US"/>
              <a:t>. </a:t>
            </a:r>
            <a:endParaRPr/>
          </a:p>
          <a:p>
            <a:pPr marL="228600" lvl="0" indent="-228600" algn="l" rtl="0">
              <a:lnSpc>
                <a:spcPct val="90000"/>
              </a:lnSpc>
              <a:spcBef>
                <a:spcPts val="1000"/>
              </a:spcBef>
              <a:spcAft>
                <a:spcPts val="0"/>
              </a:spcAft>
              <a:buClr>
                <a:schemeClr val="dk1"/>
              </a:buClr>
              <a:buSzPct val="100000"/>
              <a:buChar char="•"/>
            </a:pPr>
            <a:r>
              <a:rPr lang="en-US"/>
              <a:t>A Web log is a listing of page reference data. Sometimes it is referred to as </a:t>
            </a:r>
            <a:r>
              <a:rPr lang="en-US" b="1"/>
              <a:t>clickstream data </a:t>
            </a:r>
            <a:r>
              <a:rPr lang="en-US"/>
              <a:t>because each entry corresponds to a mouse click. </a:t>
            </a:r>
            <a:endParaRPr/>
          </a:p>
          <a:p>
            <a:pPr marL="228600" lvl="0" indent="-228600" algn="l" rtl="0">
              <a:lnSpc>
                <a:spcPct val="90000"/>
              </a:lnSpc>
              <a:spcBef>
                <a:spcPts val="1000"/>
              </a:spcBef>
              <a:spcAft>
                <a:spcPts val="0"/>
              </a:spcAft>
              <a:buClr>
                <a:schemeClr val="dk1"/>
              </a:buClr>
              <a:buSzPct val="100000"/>
              <a:buChar char="•"/>
            </a:pPr>
            <a:r>
              <a:rPr lang="en-US"/>
              <a:t>These logs can be examined from either a client perspective or a server perspective.</a:t>
            </a:r>
            <a:endParaRPr/>
          </a:p>
          <a:p>
            <a:pPr marL="228600" lvl="0" indent="-64135" algn="l" rtl="0">
              <a:lnSpc>
                <a:spcPct val="90000"/>
              </a:lnSpc>
              <a:spcBef>
                <a:spcPts val="1000"/>
              </a:spcBef>
              <a:spcAft>
                <a:spcPts val="0"/>
              </a:spcAft>
              <a:buClr>
                <a:schemeClr val="dk1"/>
              </a:buClr>
              <a:buSzPct val="100000"/>
              <a:buNone/>
            </a:pPr>
            <a:endParaRPr/>
          </a:p>
          <a:p>
            <a:pPr marL="228600" lvl="0" indent="-64135" algn="l" rtl="0">
              <a:lnSpc>
                <a:spcPct val="90000"/>
              </a:lnSpc>
              <a:spcBef>
                <a:spcPts val="1000"/>
              </a:spcBef>
              <a:spcAft>
                <a:spcPts val="0"/>
              </a:spcAft>
              <a:buClr>
                <a:schemeClr val="dk1"/>
              </a:buClr>
              <a:buSzPct val="100000"/>
              <a:buNone/>
            </a:pPr>
            <a:endParaRPr/>
          </a:p>
          <a:p>
            <a:pPr marL="228600" lvl="0" indent="-64135" algn="l" rtl="0">
              <a:lnSpc>
                <a:spcPct val="90000"/>
              </a:lnSpc>
              <a:spcBef>
                <a:spcPts val="1000"/>
              </a:spcBef>
              <a:spcAft>
                <a:spcPts val="0"/>
              </a:spcAft>
              <a:buClr>
                <a:schemeClr val="dk1"/>
              </a:buClr>
              <a:buSzPct val="100000"/>
              <a:buNone/>
            </a:pP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pic>
        <p:nvPicPr>
          <p:cNvPr id="101" name="Google Shape;101;p16" descr="C:\Users\Windows\Downloads\web-mining-slides-3-728.jpg"/>
          <p:cNvPicPr preferRelativeResize="0"/>
          <p:nvPr/>
        </p:nvPicPr>
        <p:blipFill rotWithShape="1">
          <a:blip r:embed="rId3">
            <a:alphaModFix/>
          </a:blip>
          <a:srcRect b="32905"/>
          <a:stretch/>
        </p:blipFill>
        <p:spPr>
          <a:xfrm>
            <a:off x="2628900" y="747712"/>
            <a:ext cx="6934200" cy="477639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8" name="Google Shape;248;p40"/>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fontScale="92500" lnSpcReduction="10000"/>
          </a:bodyPr>
          <a:lstStyle/>
          <a:p>
            <a:pPr marL="228600" lvl="0" indent="-228600" algn="l" rtl="0">
              <a:lnSpc>
                <a:spcPct val="90000"/>
              </a:lnSpc>
              <a:spcBef>
                <a:spcPts val="0"/>
              </a:spcBef>
              <a:spcAft>
                <a:spcPts val="0"/>
              </a:spcAft>
              <a:buClr>
                <a:schemeClr val="dk1"/>
              </a:buClr>
              <a:buSzPct val="100000"/>
              <a:buChar char="•"/>
            </a:pPr>
            <a:r>
              <a:rPr lang="en-US"/>
              <a:t>2 approaches:</a:t>
            </a:r>
            <a:endParaRPr/>
          </a:p>
          <a:p>
            <a:pPr marL="228600" lvl="0" indent="-228600" algn="l" rtl="0">
              <a:lnSpc>
                <a:spcPct val="90000"/>
              </a:lnSpc>
              <a:spcBef>
                <a:spcPts val="1000"/>
              </a:spcBef>
              <a:spcAft>
                <a:spcPts val="0"/>
              </a:spcAft>
              <a:buClr>
                <a:schemeClr val="dk1"/>
              </a:buClr>
              <a:buSzPct val="100000"/>
              <a:buFont typeface="Noto Sans Symbols"/>
              <a:buChar char="❑"/>
            </a:pPr>
            <a:r>
              <a:rPr lang="en-US"/>
              <a:t> </a:t>
            </a:r>
            <a:r>
              <a:rPr lang="en-US" b="1"/>
              <a:t>General Access pattern tracking:</a:t>
            </a:r>
            <a:endParaRPr/>
          </a:p>
          <a:p>
            <a:pPr marL="228600" lvl="0" indent="-228600" algn="l" rtl="0">
              <a:lnSpc>
                <a:spcPct val="90000"/>
              </a:lnSpc>
              <a:spcBef>
                <a:spcPts val="1000"/>
              </a:spcBef>
              <a:spcAft>
                <a:spcPts val="0"/>
              </a:spcAft>
              <a:buClr>
                <a:schemeClr val="dk1"/>
              </a:buClr>
              <a:buSzPct val="100000"/>
              <a:buChar char="•"/>
            </a:pPr>
            <a:r>
              <a:rPr lang="en-US"/>
              <a:t>User navigation pattern.</a:t>
            </a:r>
            <a:endParaRPr/>
          </a:p>
          <a:p>
            <a:pPr marL="228600" lvl="0" indent="-228600" algn="l" rtl="0">
              <a:lnSpc>
                <a:spcPct val="90000"/>
              </a:lnSpc>
              <a:spcBef>
                <a:spcPts val="1000"/>
              </a:spcBef>
              <a:spcAft>
                <a:spcPts val="0"/>
              </a:spcAft>
              <a:buClr>
                <a:schemeClr val="dk1"/>
              </a:buClr>
              <a:buSzPct val="100000"/>
              <a:buChar char="•"/>
            </a:pPr>
            <a:r>
              <a:rPr lang="en-US"/>
              <a:t>General access pattern tracking analyses the web logs to understand access patterns and trends.</a:t>
            </a:r>
            <a:endParaRPr/>
          </a:p>
          <a:p>
            <a:pPr marL="228600" lvl="0" indent="-64135" algn="l" rtl="0">
              <a:lnSpc>
                <a:spcPct val="90000"/>
              </a:lnSpc>
              <a:spcBef>
                <a:spcPts val="1000"/>
              </a:spcBef>
              <a:spcAft>
                <a:spcPts val="0"/>
              </a:spcAft>
              <a:buClr>
                <a:schemeClr val="dk1"/>
              </a:buClr>
              <a:buSzPct val="100000"/>
              <a:buNone/>
            </a:pPr>
            <a:endParaRPr/>
          </a:p>
          <a:p>
            <a:pPr marL="228600" lvl="0" indent="-228600" algn="l" rtl="0">
              <a:lnSpc>
                <a:spcPct val="90000"/>
              </a:lnSpc>
              <a:spcBef>
                <a:spcPts val="1000"/>
              </a:spcBef>
              <a:spcAft>
                <a:spcPts val="0"/>
              </a:spcAft>
              <a:buClr>
                <a:schemeClr val="dk1"/>
              </a:buClr>
              <a:buSzPct val="100000"/>
              <a:buFont typeface="Noto Sans Symbols"/>
              <a:buChar char="❑"/>
            </a:pPr>
            <a:r>
              <a:rPr lang="en-US" b="1"/>
              <a:t>Customised Usage Tracking</a:t>
            </a:r>
            <a:endParaRPr/>
          </a:p>
          <a:p>
            <a:pPr marL="228600" lvl="0" indent="-228600" algn="l" rtl="0">
              <a:lnSpc>
                <a:spcPct val="90000"/>
              </a:lnSpc>
              <a:spcBef>
                <a:spcPts val="1000"/>
              </a:spcBef>
              <a:spcAft>
                <a:spcPts val="0"/>
              </a:spcAft>
              <a:buClr>
                <a:schemeClr val="dk1"/>
              </a:buClr>
              <a:buSzPct val="100000"/>
              <a:buChar char="•"/>
            </a:pPr>
            <a:r>
              <a:rPr lang="en-US"/>
              <a:t>Learn a user profile or user modeling in adaptive interfaces.</a:t>
            </a:r>
            <a:endParaRPr/>
          </a:p>
          <a:p>
            <a:pPr marL="228600" lvl="0" indent="-228600" algn="l" rtl="0">
              <a:lnSpc>
                <a:spcPct val="90000"/>
              </a:lnSpc>
              <a:spcBef>
                <a:spcPts val="1000"/>
              </a:spcBef>
              <a:spcAft>
                <a:spcPts val="0"/>
              </a:spcAft>
              <a:buClr>
                <a:schemeClr val="dk1"/>
              </a:buClr>
              <a:buSzPct val="100000"/>
              <a:buChar char="•"/>
            </a:pPr>
            <a:r>
              <a:rPr lang="en-US"/>
              <a:t>Customised usage tracking analyses individual trends.</a:t>
            </a:r>
            <a:endParaRPr/>
          </a:p>
          <a:p>
            <a:pPr marL="228600" lvl="0" indent="-228600" algn="l" rtl="0">
              <a:lnSpc>
                <a:spcPct val="90000"/>
              </a:lnSpc>
              <a:spcBef>
                <a:spcPts val="1000"/>
              </a:spcBef>
              <a:spcAft>
                <a:spcPts val="0"/>
              </a:spcAft>
              <a:buClr>
                <a:schemeClr val="dk1"/>
              </a:buClr>
              <a:buSzPct val="100000"/>
              <a:buChar char="•"/>
            </a:pPr>
            <a:r>
              <a:rPr lang="en-US"/>
              <a:t>Enables customized websites for users.(dynamically)</a:t>
            </a:r>
            <a:endParaRPr/>
          </a:p>
          <a:p>
            <a:pPr marL="228600" lvl="0" indent="-64135" algn="l" rtl="0">
              <a:lnSpc>
                <a:spcPct val="90000"/>
              </a:lnSpc>
              <a:spcBef>
                <a:spcPts val="1000"/>
              </a:spcBef>
              <a:spcAft>
                <a:spcPts val="0"/>
              </a:spcAft>
              <a:buClr>
                <a:schemeClr val="dk1"/>
              </a:buClr>
              <a:buSzPct val="100000"/>
              <a:buNone/>
            </a:pPr>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pic>
        <p:nvPicPr>
          <p:cNvPr id="253" name="Google Shape;253;p41" descr="C:\Users\Windows\Downloads\web-mining-slides-25-728.jpg"/>
          <p:cNvPicPr preferRelativeResize="0"/>
          <p:nvPr/>
        </p:nvPicPr>
        <p:blipFill rotWithShape="1">
          <a:blip r:embed="rId3">
            <a:alphaModFix/>
          </a:blip>
          <a:srcRect b="8821"/>
          <a:stretch/>
        </p:blipFill>
        <p:spPr>
          <a:xfrm>
            <a:off x="2628900" y="747714"/>
            <a:ext cx="6934200" cy="488951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pic>
        <p:nvPicPr>
          <p:cNvPr id="258" name="Google Shape;258;p42" descr="C:\Users\Windows\Downloads\web-mining-slides-27-728.jpg"/>
          <p:cNvPicPr preferRelativeResize="0"/>
          <p:nvPr/>
        </p:nvPicPr>
        <p:blipFill rotWithShape="1">
          <a:blip r:embed="rId3">
            <a:alphaModFix/>
          </a:blip>
          <a:srcRect b="9983"/>
          <a:stretch/>
        </p:blipFill>
        <p:spPr>
          <a:xfrm>
            <a:off x="2628900" y="874738"/>
            <a:ext cx="6934200" cy="528096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pic>
        <p:nvPicPr>
          <p:cNvPr id="263" name="Google Shape;263;p43" descr="C:\Users\Windows\Downloads\web-mining-slides-24-728.jpg"/>
          <p:cNvPicPr preferRelativeResize="0"/>
          <p:nvPr/>
        </p:nvPicPr>
        <p:blipFill rotWithShape="1">
          <a:blip r:embed="rId3">
            <a:alphaModFix/>
          </a:blip>
          <a:srcRect b="9783"/>
          <a:stretch/>
        </p:blipFill>
        <p:spPr>
          <a:xfrm>
            <a:off x="2628900" y="874738"/>
            <a:ext cx="6934200" cy="483790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70" name="Google Shape;270;p44"/>
          <p:cNvSpPr txBox="1"/>
          <p:nvPr/>
        </p:nvSpPr>
        <p:spPr>
          <a:xfrm>
            <a:off x="1218786" y="505890"/>
            <a:ext cx="8268114" cy="369331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i="0">
                <a:solidFill>
                  <a:srgbClr val="273239"/>
                </a:solidFill>
                <a:latin typeface="Arial"/>
                <a:ea typeface="Arial"/>
                <a:cs typeface="Arial"/>
                <a:sym typeface="Arial"/>
              </a:rPr>
              <a:t>Advantages of Web Usage Mining</a:t>
            </a:r>
            <a:endParaRPr/>
          </a:p>
          <a:p>
            <a:pPr marL="0" marR="0" lvl="0" indent="-114300" algn="l" rtl="0">
              <a:spcBef>
                <a:spcPts val="0"/>
              </a:spcBef>
              <a:spcAft>
                <a:spcPts val="0"/>
              </a:spcAft>
              <a:buClr>
                <a:srgbClr val="273239"/>
              </a:buClr>
              <a:buSzPts val="1800"/>
              <a:buFont typeface="Arial"/>
              <a:buChar char="•"/>
            </a:pPr>
            <a:r>
              <a:rPr lang="en-US" sz="1800" b="0" i="0">
                <a:solidFill>
                  <a:srgbClr val="273239"/>
                </a:solidFill>
                <a:latin typeface="Arial"/>
                <a:ea typeface="Arial"/>
                <a:cs typeface="Arial"/>
                <a:sym typeface="Arial"/>
              </a:rPr>
              <a:t>Government agencies are benefited from this technology to overcome terrorism.</a:t>
            </a:r>
            <a:endParaRPr/>
          </a:p>
          <a:p>
            <a:pPr marL="0" marR="0" lvl="0" indent="-114300" algn="l" rtl="0">
              <a:spcBef>
                <a:spcPts val="0"/>
              </a:spcBef>
              <a:spcAft>
                <a:spcPts val="0"/>
              </a:spcAft>
              <a:buClr>
                <a:srgbClr val="273239"/>
              </a:buClr>
              <a:buSzPts val="1800"/>
              <a:buFont typeface="Arial"/>
              <a:buChar char="•"/>
            </a:pPr>
            <a:r>
              <a:rPr lang="en-US" sz="1800" b="0" i="0">
                <a:solidFill>
                  <a:srgbClr val="273239"/>
                </a:solidFill>
                <a:latin typeface="Arial"/>
                <a:ea typeface="Arial"/>
                <a:cs typeface="Arial"/>
                <a:sym typeface="Arial"/>
              </a:rPr>
              <a:t>Predictive capabilities of mining tools have helped identify various criminal activities.</a:t>
            </a:r>
            <a:endParaRPr/>
          </a:p>
          <a:p>
            <a:pPr marL="0" marR="0" lvl="0" indent="-114300" algn="l" rtl="0">
              <a:spcBef>
                <a:spcPts val="0"/>
              </a:spcBef>
              <a:spcAft>
                <a:spcPts val="0"/>
              </a:spcAft>
              <a:buClr>
                <a:srgbClr val="273239"/>
              </a:buClr>
              <a:buSzPts val="1800"/>
              <a:buFont typeface="Arial"/>
              <a:buChar char="•"/>
            </a:pPr>
            <a:r>
              <a:rPr lang="en-US" sz="1800" b="0" i="0">
                <a:solidFill>
                  <a:srgbClr val="273239"/>
                </a:solidFill>
                <a:latin typeface="Arial"/>
                <a:ea typeface="Arial"/>
                <a:cs typeface="Arial"/>
                <a:sym typeface="Arial"/>
              </a:rPr>
              <a:t>Customer Relationship is being better understood by the company with the aid of these mining tools. It helps them to satisfy the needs of the customer faster and efficiently.</a:t>
            </a:r>
            <a:endParaRPr/>
          </a:p>
          <a:p>
            <a:pPr marL="0" marR="0" lvl="0" indent="0" algn="l" rtl="0">
              <a:spcBef>
                <a:spcPts val="0"/>
              </a:spcBef>
              <a:spcAft>
                <a:spcPts val="0"/>
              </a:spcAft>
              <a:buNone/>
            </a:pPr>
            <a:r>
              <a:rPr lang="en-US" sz="1800" b="1" i="0">
                <a:solidFill>
                  <a:srgbClr val="273239"/>
                </a:solidFill>
                <a:latin typeface="Arial"/>
                <a:ea typeface="Arial"/>
                <a:cs typeface="Arial"/>
                <a:sym typeface="Arial"/>
              </a:rPr>
              <a:t>Disadvantages of Web Usage Mining</a:t>
            </a:r>
            <a:endParaRPr/>
          </a:p>
          <a:p>
            <a:pPr marL="0" marR="0" lvl="0" indent="-114300" algn="l" rtl="0">
              <a:spcBef>
                <a:spcPts val="0"/>
              </a:spcBef>
              <a:spcAft>
                <a:spcPts val="0"/>
              </a:spcAft>
              <a:buClr>
                <a:srgbClr val="273239"/>
              </a:buClr>
              <a:buSzPts val="1800"/>
              <a:buFont typeface="Arial"/>
              <a:buChar char="•"/>
            </a:pPr>
            <a:r>
              <a:rPr lang="en-US" sz="1800" b="0" i="0">
                <a:solidFill>
                  <a:srgbClr val="273239"/>
                </a:solidFill>
                <a:latin typeface="Arial"/>
                <a:ea typeface="Arial"/>
                <a:cs typeface="Arial"/>
                <a:sym typeface="Arial"/>
              </a:rPr>
              <a:t>Privacy stands out as a major issue. Analyzing data for the benefit of customers is good. But using the same data for something else can be dangerous. Using it within the individual’s knowledge can pose a big threat to the company.</a:t>
            </a:r>
            <a:endParaRPr/>
          </a:p>
          <a:p>
            <a:pPr marL="0" marR="0" lvl="0" indent="-114300" algn="l" rtl="0">
              <a:spcBef>
                <a:spcPts val="0"/>
              </a:spcBef>
              <a:spcAft>
                <a:spcPts val="0"/>
              </a:spcAft>
              <a:buClr>
                <a:srgbClr val="273239"/>
              </a:buClr>
              <a:buSzPts val="1800"/>
              <a:buFont typeface="Arial"/>
              <a:buChar char="•"/>
            </a:pPr>
            <a:r>
              <a:rPr lang="en-US" sz="1800" b="0" i="0">
                <a:solidFill>
                  <a:srgbClr val="273239"/>
                </a:solidFill>
                <a:latin typeface="Arial"/>
                <a:ea typeface="Arial"/>
                <a:cs typeface="Arial"/>
                <a:sym typeface="Arial"/>
              </a:rPr>
              <a:t>Having no high ethical standards in a data mining company, two or more attributes can be combined to get some personal information of the user which again is not respectable.</a:t>
            </a:r>
            <a:endParaRPr/>
          </a:p>
        </p:txBody>
      </p:sp>
      <p:pic>
        <p:nvPicPr>
          <p:cNvPr id="271" name="Google Shape;271;p44"/>
          <p:cNvPicPr preferRelativeResize="0"/>
          <p:nvPr/>
        </p:nvPicPr>
        <p:blipFill rotWithShape="1">
          <a:blip r:embed="rId3">
            <a:alphaModFix/>
          </a:blip>
          <a:srcRect/>
          <a:stretch/>
        </p:blipFill>
        <p:spPr>
          <a:xfrm>
            <a:off x="5166320" y="4302130"/>
            <a:ext cx="6391603" cy="2448051"/>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4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ct val="100000"/>
              <a:buFont typeface="Calibri"/>
              <a:buNone/>
            </a:pPr>
            <a:br>
              <a:rPr lang="en-US" dirty="0"/>
            </a:br>
            <a:r>
              <a:rPr lang="en-US" b="1" i="0" dirty="0">
                <a:solidFill>
                  <a:srgbClr val="273239"/>
                </a:solidFill>
                <a:latin typeface="Arial"/>
                <a:ea typeface="Arial"/>
                <a:cs typeface="Arial"/>
                <a:sym typeface="Arial"/>
              </a:rPr>
              <a:t>Difference Between Web Content, Web Structure, and Web Usage Mining :</a:t>
            </a:r>
            <a:endParaRPr dirty="0"/>
          </a:p>
        </p:txBody>
      </p:sp>
      <p:pic>
        <p:nvPicPr>
          <p:cNvPr id="278" name="Google Shape;278;p45"/>
          <p:cNvPicPr preferRelativeResize="0"/>
          <p:nvPr/>
        </p:nvPicPr>
        <p:blipFill rotWithShape="1">
          <a:blip r:embed="rId3">
            <a:alphaModFix/>
          </a:blip>
          <a:srcRect/>
          <a:stretch/>
        </p:blipFill>
        <p:spPr>
          <a:xfrm>
            <a:off x="231533" y="2046969"/>
            <a:ext cx="6258247" cy="4238843"/>
          </a:xfrm>
          <a:prstGeom prst="rect">
            <a:avLst/>
          </a:prstGeom>
          <a:noFill/>
          <a:ln>
            <a:noFill/>
          </a:ln>
        </p:spPr>
      </p:pic>
      <p:pic>
        <p:nvPicPr>
          <p:cNvPr id="279" name="Google Shape;279;p45"/>
          <p:cNvPicPr preferRelativeResize="0"/>
          <p:nvPr/>
        </p:nvPicPr>
        <p:blipFill rotWithShape="1">
          <a:blip r:embed="rId4">
            <a:alphaModFix/>
          </a:blip>
          <a:srcRect/>
          <a:stretch/>
        </p:blipFill>
        <p:spPr>
          <a:xfrm>
            <a:off x="5887040" y="2371686"/>
            <a:ext cx="5778797" cy="302275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46"/>
          <p:cNvSpPr txBox="1">
            <a:spLocks noGrp="1"/>
          </p:cNvSpPr>
          <p:nvPr>
            <p:ph type="ctrTitle"/>
          </p:nvPr>
        </p:nvSpPr>
        <p:spPr>
          <a:xfrm>
            <a:off x="442175" y="259478"/>
            <a:ext cx="9144000" cy="1170076"/>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dk1"/>
              </a:buClr>
              <a:buSzPts val="6000"/>
              <a:buFont typeface="Calibri"/>
              <a:buNone/>
            </a:pPr>
            <a:r>
              <a:rPr lang="en-US"/>
              <a:t>HITS Algorithm</a:t>
            </a:r>
            <a:endParaRPr/>
          </a:p>
        </p:txBody>
      </p:sp>
      <p:sp>
        <p:nvSpPr>
          <p:cNvPr id="285" name="Google Shape;285;p46"/>
          <p:cNvSpPr txBox="1">
            <a:spLocks noGrp="1"/>
          </p:cNvSpPr>
          <p:nvPr>
            <p:ph type="subTitle" idx="1"/>
          </p:nvPr>
        </p:nvSpPr>
        <p:spPr>
          <a:xfrm>
            <a:off x="1524000" y="1648496"/>
            <a:ext cx="9144000" cy="3609304"/>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400"/>
              <a:buNone/>
            </a:pPr>
            <a:r>
              <a:rPr lang="en-US"/>
              <a:t>Hyperlink Induced Topic Search (HITS) is an algorithm used in link analysis. It could discover and rank the webpages relevant for a particular search. The idea of this algorithm originated from the fact that an ideal website should link to other relevant sites and also being linked by other important site</a:t>
            </a:r>
            <a:endParaRPr/>
          </a:p>
          <a:p>
            <a:pPr marL="0" lvl="0" indent="0" algn="l" rtl="0">
              <a:lnSpc>
                <a:spcPct val="90000"/>
              </a:lnSpc>
              <a:spcBef>
                <a:spcPts val="1000"/>
              </a:spcBef>
              <a:spcAft>
                <a:spcPts val="0"/>
              </a:spcAft>
              <a:buClr>
                <a:schemeClr val="dk1"/>
              </a:buClr>
              <a:buSzPts val="2400"/>
              <a:buNone/>
            </a:pPr>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1" name="Google Shape;291;p47"/>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a:t>Given a query to a Search Engine, the set of highly relevant web pages are called </a:t>
            </a:r>
            <a:r>
              <a:rPr lang="en-US" b="1"/>
              <a:t>Roots</a:t>
            </a:r>
            <a:r>
              <a:rPr lang="en-US"/>
              <a:t>. They are potential </a:t>
            </a:r>
            <a:r>
              <a:rPr lang="en-US" b="1"/>
              <a:t>Authorities</a:t>
            </a:r>
            <a:r>
              <a:rPr lang="en-US"/>
              <a:t>.</a:t>
            </a:r>
            <a:endParaRPr/>
          </a:p>
          <a:p>
            <a:pPr marL="228600" lvl="0" indent="-228600" algn="l" rtl="0">
              <a:lnSpc>
                <a:spcPct val="90000"/>
              </a:lnSpc>
              <a:spcBef>
                <a:spcPts val="1000"/>
              </a:spcBef>
              <a:spcAft>
                <a:spcPts val="0"/>
              </a:spcAft>
              <a:buClr>
                <a:schemeClr val="dk1"/>
              </a:buClr>
              <a:buSzPts val="2800"/>
              <a:buChar char="•"/>
            </a:pPr>
            <a:r>
              <a:rPr lang="en-US"/>
              <a:t>Pages that are not very relevant but point to pages in the Root are called </a:t>
            </a:r>
            <a:r>
              <a:rPr lang="en-US" b="1"/>
              <a:t>Hubs</a:t>
            </a:r>
            <a:r>
              <a:rPr lang="en-US"/>
              <a:t>. Thus, an Authority is a page that many hubs link to whereas a Hub is a page that links to many authorities.</a:t>
            </a:r>
            <a:endParaRPr/>
          </a:p>
          <a:p>
            <a:pPr marL="228600" lvl="0" indent="-50800" algn="l" rtl="0">
              <a:lnSpc>
                <a:spcPct val="90000"/>
              </a:lnSpc>
              <a:spcBef>
                <a:spcPts val="1000"/>
              </a:spcBef>
              <a:spcAft>
                <a:spcPts val="0"/>
              </a:spcAft>
              <a:buClr>
                <a:schemeClr val="dk1"/>
              </a:buClr>
              <a:buSzPts val="2800"/>
              <a:buNone/>
            </a:pPr>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p4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endParaRPr/>
          </a:p>
        </p:txBody>
      </p:sp>
      <p:sp>
        <p:nvSpPr>
          <p:cNvPr id="297" name="Google Shape;297;p48"/>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50800" algn="l" rtl="0">
              <a:lnSpc>
                <a:spcPct val="90000"/>
              </a:lnSpc>
              <a:spcBef>
                <a:spcPts val="0"/>
              </a:spcBef>
              <a:spcAft>
                <a:spcPts val="0"/>
              </a:spcAft>
              <a:buClr>
                <a:schemeClr val="dk1"/>
              </a:buClr>
              <a:buSzPts val="2800"/>
              <a:buNone/>
            </a:pPr>
            <a:endParaRPr/>
          </a:p>
        </p:txBody>
      </p:sp>
      <p:pic>
        <p:nvPicPr>
          <p:cNvPr id="298" name="Google Shape;298;p48"/>
          <p:cNvPicPr preferRelativeResize="0"/>
          <p:nvPr/>
        </p:nvPicPr>
        <p:blipFill rotWithShape="1">
          <a:blip r:embed="rId3">
            <a:alphaModFix/>
          </a:blip>
          <a:srcRect/>
          <a:stretch/>
        </p:blipFill>
        <p:spPr>
          <a:xfrm>
            <a:off x="2990850" y="1400175"/>
            <a:ext cx="6210300" cy="405765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4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endParaRPr/>
          </a:p>
        </p:txBody>
      </p:sp>
      <p:sp>
        <p:nvSpPr>
          <p:cNvPr id="304" name="Google Shape;304;p49"/>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50800" algn="l" rtl="0">
              <a:lnSpc>
                <a:spcPct val="90000"/>
              </a:lnSpc>
              <a:spcBef>
                <a:spcPts val="0"/>
              </a:spcBef>
              <a:spcAft>
                <a:spcPts val="0"/>
              </a:spcAft>
              <a:buClr>
                <a:schemeClr val="dk1"/>
              </a:buClr>
              <a:buSzPts val="2800"/>
              <a:buNone/>
            </a:pPr>
            <a:endParaRPr/>
          </a:p>
        </p:txBody>
      </p:sp>
      <p:pic>
        <p:nvPicPr>
          <p:cNvPr id="305" name="Google Shape;305;p49"/>
          <p:cNvPicPr preferRelativeResize="0"/>
          <p:nvPr/>
        </p:nvPicPr>
        <p:blipFill rotWithShape="1">
          <a:blip r:embed="rId3">
            <a:alphaModFix/>
          </a:blip>
          <a:srcRect/>
          <a:stretch/>
        </p:blipFill>
        <p:spPr>
          <a:xfrm>
            <a:off x="1234229" y="579296"/>
            <a:ext cx="3362498" cy="2714765"/>
          </a:xfrm>
          <a:prstGeom prst="rect">
            <a:avLst/>
          </a:prstGeom>
          <a:noFill/>
          <a:ln>
            <a:noFill/>
          </a:ln>
        </p:spPr>
      </p:pic>
      <p:pic>
        <p:nvPicPr>
          <p:cNvPr id="306" name="Google Shape;306;p49"/>
          <p:cNvPicPr preferRelativeResize="0"/>
          <p:nvPr/>
        </p:nvPicPr>
        <p:blipFill rotWithShape="1">
          <a:blip r:embed="rId4">
            <a:alphaModFix/>
          </a:blip>
          <a:srcRect/>
          <a:stretch/>
        </p:blipFill>
        <p:spPr>
          <a:xfrm>
            <a:off x="7687416" y="507856"/>
            <a:ext cx="3756218" cy="2857647"/>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Disadvantages of web pages</a:t>
            </a:r>
            <a:endParaRPr/>
          </a:p>
        </p:txBody>
      </p:sp>
      <p:sp>
        <p:nvSpPr>
          <p:cNvPr id="107" name="Google Shape;107;p17"/>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a:t>One problem associated with retrieval of data from Web documents is that they are </a:t>
            </a:r>
            <a:r>
              <a:rPr lang="en-US" b="1"/>
              <a:t>not structured </a:t>
            </a:r>
            <a:r>
              <a:rPr lang="en-US"/>
              <a:t>as in traditional databases. There is no schema or division into attributes.</a:t>
            </a:r>
            <a:endParaRPr/>
          </a:p>
          <a:p>
            <a:pPr marL="228600" lvl="0" indent="-228600" algn="l" rtl="0">
              <a:lnSpc>
                <a:spcPct val="90000"/>
              </a:lnSpc>
              <a:spcBef>
                <a:spcPts val="1000"/>
              </a:spcBef>
              <a:spcAft>
                <a:spcPts val="0"/>
              </a:spcAft>
              <a:buClr>
                <a:schemeClr val="dk1"/>
              </a:buClr>
              <a:buSzPts val="2800"/>
              <a:buChar char="•"/>
            </a:pPr>
            <a:r>
              <a:rPr lang="en-US"/>
              <a:t>Web pages are defined using hypertext markup language (</a:t>
            </a:r>
            <a:r>
              <a:rPr lang="en-US" b="1"/>
              <a:t>HTML</a:t>
            </a:r>
            <a:r>
              <a:rPr lang="en-US"/>
              <a:t>). </a:t>
            </a:r>
            <a:endParaRPr/>
          </a:p>
          <a:p>
            <a:pPr marL="228600" lvl="0" indent="-228600" algn="l" rtl="0">
              <a:lnSpc>
                <a:spcPct val="90000"/>
              </a:lnSpc>
              <a:spcBef>
                <a:spcPts val="1000"/>
              </a:spcBef>
              <a:spcAft>
                <a:spcPts val="0"/>
              </a:spcAft>
              <a:buClr>
                <a:schemeClr val="dk1"/>
              </a:buClr>
              <a:buSzPts val="2800"/>
              <a:buChar char="•"/>
            </a:pPr>
            <a:r>
              <a:rPr lang="en-US"/>
              <a:t>Web pages created using HTML are only </a:t>
            </a:r>
            <a:r>
              <a:rPr lang="en-US" b="1"/>
              <a:t>semistructured</a:t>
            </a:r>
            <a:r>
              <a:rPr lang="en-US"/>
              <a:t>, thus querying is more difficult than with well-formed databases containing schemas and attributes with defined domains.</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p5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endParaRPr/>
          </a:p>
        </p:txBody>
      </p:sp>
      <p:sp>
        <p:nvSpPr>
          <p:cNvPr id="312" name="Google Shape;312;p50"/>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50800" algn="l" rtl="0">
              <a:lnSpc>
                <a:spcPct val="90000"/>
              </a:lnSpc>
              <a:spcBef>
                <a:spcPts val="0"/>
              </a:spcBef>
              <a:spcAft>
                <a:spcPts val="0"/>
              </a:spcAft>
              <a:buClr>
                <a:schemeClr val="dk1"/>
              </a:buClr>
              <a:buSzPts val="2800"/>
              <a:buNone/>
            </a:pPr>
            <a:endParaRPr/>
          </a:p>
        </p:txBody>
      </p:sp>
      <p:pic>
        <p:nvPicPr>
          <p:cNvPr id="313" name="Google Shape;313;p50"/>
          <p:cNvPicPr preferRelativeResize="0"/>
          <p:nvPr/>
        </p:nvPicPr>
        <p:blipFill rotWithShape="1">
          <a:blip r:embed="rId3">
            <a:alphaModFix/>
          </a:blip>
          <a:srcRect/>
          <a:stretch/>
        </p:blipFill>
        <p:spPr>
          <a:xfrm>
            <a:off x="1153140" y="434828"/>
            <a:ext cx="4162639" cy="2857647"/>
          </a:xfrm>
          <a:prstGeom prst="rect">
            <a:avLst/>
          </a:prstGeom>
          <a:noFill/>
          <a:ln>
            <a:noFill/>
          </a:ln>
        </p:spPr>
      </p:pic>
      <p:pic>
        <p:nvPicPr>
          <p:cNvPr id="314" name="Google Shape;314;p50"/>
          <p:cNvPicPr preferRelativeResize="0"/>
          <p:nvPr/>
        </p:nvPicPr>
        <p:blipFill rotWithShape="1">
          <a:blip r:embed="rId4">
            <a:alphaModFix/>
          </a:blip>
          <a:srcRect/>
          <a:stretch/>
        </p:blipFill>
        <p:spPr>
          <a:xfrm>
            <a:off x="6598300" y="904536"/>
            <a:ext cx="4213442" cy="2444876"/>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5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endParaRPr/>
          </a:p>
        </p:txBody>
      </p:sp>
      <p:sp>
        <p:nvSpPr>
          <p:cNvPr id="320" name="Google Shape;320;p5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50800" algn="l" rtl="0">
              <a:lnSpc>
                <a:spcPct val="90000"/>
              </a:lnSpc>
              <a:spcBef>
                <a:spcPts val="0"/>
              </a:spcBef>
              <a:spcAft>
                <a:spcPts val="0"/>
              </a:spcAft>
              <a:buClr>
                <a:schemeClr val="dk1"/>
              </a:buClr>
              <a:buSzPts val="2800"/>
              <a:buNone/>
            </a:pPr>
            <a:endParaRPr/>
          </a:p>
        </p:txBody>
      </p:sp>
      <p:pic>
        <p:nvPicPr>
          <p:cNvPr id="321" name="Google Shape;321;p51"/>
          <p:cNvPicPr preferRelativeResize="0"/>
          <p:nvPr/>
        </p:nvPicPr>
        <p:blipFill rotWithShape="1">
          <a:blip r:embed="rId3">
            <a:alphaModFix/>
          </a:blip>
          <a:srcRect/>
          <a:stretch/>
        </p:blipFill>
        <p:spPr>
          <a:xfrm>
            <a:off x="1013409" y="362673"/>
            <a:ext cx="4102311" cy="2790968"/>
          </a:xfrm>
          <a:prstGeom prst="rect">
            <a:avLst/>
          </a:prstGeom>
          <a:noFill/>
          <a:ln>
            <a:noFill/>
          </a:ln>
        </p:spPr>
      </p:pic>
      <p:pic>
        <p:nvPicPr>
          <p:cNvPr id="322" name="Google Shape;322;p51"/>
          <p:cNvPicPr preferRelativeResize="0"/>
          <p:nvPr/>
        </p:nvPicPr>
        <p:blipFill rotWithShape="1">
          <a:blip r:embed="rId4">
            <a:alphaModFix/>
          </a:blip>
          <a:srcRect/>
          <a:stretch/>
        </p:blipFill>
        <p:spPr>
          <a:xfrm>
            <a:off x="6356324" y="362673"/>
            <a:ext cx="3673664" cy="3124361"/>
          </a:xfrm>
          <a:prstGeom prst="rect">
            <a:avLst/>
          </a:prstGeom>
          <a:noFill/>
          <a:ln>
            <a:noFill/>
          </a:ln>
        </p:spPr>
      </p:pic>
      <p:pic>
        <p:nvPicPr>
          <p:cNvPr id="323" name="Google Shape;323;p51"/>
          <p:cNvPicPr preferRelativeResize="0"/>
          <p:nvPr/>
        </p:nvPicPr>
        <p:blipFill rotWithShape="1">
          <a:blip r:embed="rId5">
            <a:alphaModFix/>
          </a:blip>
          <a:srcRect/>
          <a:stretch/>
        </p:blipFill>
        <p:spPr>
          <a:xfrm>
            <a:off x="6735118" y="3481126"/>
            <a:ext cx="3572059" cy="3038631"/>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Google Shape;328;p5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endParaRPr/>
          </a:p>
        </p:txBody>
      </p:sp>
      <p:sp>
        <p:nvSpPr>
          <p:cNvPr id="329" name="Google Shape;329;p52"/>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50800" algn="l" rtl="0">
              <a:lnSpc>
                <a:spcPct val="90000"/>
              </a:lnSpc>
              <a:spcBef>
                <a:spcPts val="0"/>
              </a:spcBef>
              <a:spcAft>
                <a:spcPts val="0"/>
              </a:spcAft>
              <a:buClr>
                <a:schemeClr val="dk1"/>
              </a:buClr>
              <a:buSzPts val="2800"/>
              <a:buNone/>
            </a:pPr>
            <a:endParaRPr/>
          </a:p>
        </p:txBody>
      </p:sp>
      <p:pic>
        <p:nvPicPr>
          <p:cNvPr id="330" name="Google Shape;330;p52"/>
          <p:cNvPicPr preferRelativeResize="0"/>
          <p:nvPr/>
        </p:nvPicPr>
        <p:blipFill rotWithShape="1">
          <a:blip r:embed="rId3">
            <a:alphaModFix/>
          </a:blip>
          <a:srcRect/>
          <a:stretch/>
        </p:blipFill>
        <p:spPr>
          <a:xfrm>
            <a:off x="1043367" y="302233"/>
            <a:ext cx="4032457" cy="3162463"/>
          </a:xfrm>
          <a:prstGeom prst="rect">
            <a:avLst/>
          </a:prstGeom>
          <a:noFill/>
          <a:ln>
            <a:noFill/>
          </a:ln>
        </p:spPr>
      </p:pic>
      <p:pic>
        <p:nvPicPr>
          <p:cNvPr id="331" name="Google Shape;331;p52"/>
          <p:cNvPicPr preferRelativeResize="0"/>
          <p:nvPr/>
        </p:nvPicPr>
        <p:blipFill rotWithShape="1">
          <a:blip r:embed="rId4">
            <a:alphaModFix/>
          </a:blip>
          <a:srcRect/>
          <a:stretch/>
        </p:blipFill>
        <p:spPr>
          <a:xfrm>
            <a:off x="5981119" y="1245423"/>
            <a:ext cx="3787970" cy="2886223"/>
          </a:xfrm>
          <a:prstGeom prst="rect">
            <a:avLst/>
          </a:prstGeom>
          <a:noFill/>
          <a:ln>
            <a:noFill/>
          </a:ln>
        </p:spPr>
      </p:pic>
      <p:pic>
        <p:nvPicPr>
          <p:cNvPr id="332" name="Google Shape;332;p52"/>
          <p:cNvPicPr preferRelativeResize="0"/>
          <p:nvPr/>
        </p:nvPicPr>
        <p:blipFill rotWithShape="1">
          <a:blip r:embed="rId5">
            <a:alphaModFix/>
          </a:blip>
          <a:srcRect/>
          <a:stretch/>
        </p:blipFill>
        <p:spPr>
          <a:xfrm>
            <a:off x="1890759" y="3706347"/>
            <a:ext cx="3540307" cy="2228965"/>
          </a:xfrm>
          <a:prstGeom prst="rect">
            <a:avLst/>
          </a:prstGeom>
          <a:noFill/>
          <a:ln>
            <a:noFill/>
          </a:ln>
        </p:spPr>
      </p:pic>
      <p:pic>
        <p:nvPicPr>
          <p:cNvPr id="333" name="Google Shape;333;p52"/>
          <p:cNvPicPr preferRelativeResize="0"/>
          <p:nvPr/>
        </p:nvPicPr>
        <p:blipFill rotWithShape="1">
          <a:blip r:embed="rId6">
            <a:alphaModFix/>
          </a:blip>
          <a:srcRect/>
          <a:stretch/>
        </p:blipFill>
        <p:spPr>
          <a:xfrm>
            <a:off x="7105127" y="4065479"/>
            <a:ext cx="2663962" cy="2111484"/>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8" name="Google Shape;338;p5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endParaRPr/>
          </a:p>
        </p:txBody>
      </p:sp>
      <p:pic>
        <p:nvPicPr>
          <p:cNvPr id="339" name="Google Shape;339;p53"/>
          <p:cNvPicPr preferRelativeResize="0">
            <a:picLocks noGrp="1"/>
          </p:cNvPicPr>
          <p:nvPr>
            <p:ph type="body" idx="1"/>
          </p:nvPr>
        </p:nvPicPr>
        <p:blipFill rotWithShape="1">
          <a:blip r:embed="rId3">
            <a:alphaModFix/>
          </a:blip>
          <a:srcRect/>
          <a:stretch/>
        </p:blipFill>
        <p:spPr>
          <a:xfrm>
            <a:off x="1743619" y="3861613"/>
            <a:ext cx="3019580" cy="1959076"/>
          </a:xfrm>
          <a:prstGeom prst="rect">
            <a:avLst/>
          </a:prstGeom>
          <a:noFill/>
          <a:ln>
            <a:noFill/>
          </a:ln>
        </p:spPr>
      </p:pic>
      <p:pic>
        <p:nvPicPr>
          <p:cNvPr id="340" name="Google Shape;340;p53"/>
          <p:cNvPicPr preferRelativeResize="0"/>
          <p:nvPr/>
        </p:nvPicPr>
        <p:blipFill rotWithShape="1">
          <a:blip r:embed="rId4">
            <a:alphaModFix/>
          </a:blip>
          <a:srcRect/>
          <a:stretch/>
        </p:blipFill>
        <p:spPr>
          <a:xfrm>
            <a:off x="738049" y="631681"/>
            <a:ext cx="3851473" cy="2797319"/>
          </a:xfrm>
          <a:prstGeom prst="rect">
            <a:avLst/>
          </a:prstGeom>
          <a:noFill/>
          <a:ln>
            <a:noFill/>
          </a:ln>
        </p:spPr>
      </p:pic>
      <p:pic>
        <p:nvPicPr>
          <p:cNvPr id="341" name="Google Shape;341;p53"/>
          <p:cNvPicPr preferRelativeResize="0"/>
          <p:nvPr/>
        </p:nvPicPr>
        <p:blipFill rotWithShape="1">
          <a:blip r:embed="rId5">
            <a:alphaModFix/>
          </a:blip>
          <a:srcRect/>
          <a:stretch/>
        </p:blipFill>
        <p:spPr>
          <a:xfrm>
            <a:off x="5815408" y="3642985"/>
            <a:ext cx="3403775" cy="1997178"/>
          </a:xfrm>
          <a:prstGeom prst="rect">
            <a:avLst/>
          </a:prstGeom>
          <a:noFill/>
          <a:ln>
            <a:noFill/>
          </a:ln>
        </p:spPr>
      </p:pic>
      <p:pic>
        <p:nvPicPr>
          <p:cNvPr id="342" name="Google Shape;342;p53"/>
          <p:cNvPicPr preferRelativeResize="0"/>
          <p:nvPr/>
        </p:nvPicPr>
        <p:blipFill rotWithShape="1">
          <a:blip r:embed="rId6">
            <a:alphaModFix/>
          </a:blip>
          <a:srcRect/>
          <a:stretch/>
        </p:blipFill>
        <p:spPr>
          <a:xfrm>
            <a:off x="6239464" y="631681"/>
            <a:ext cx="3937202" cy="2749691"/>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pic>
        <p:nvPicPr>
          <p:cNvPr id="347" name="Google Shape;347;p54"/>
          <p:cNvPicPr preferRelativeResize="0"/>
          <p:nvPr/>
        </p:nvPicPr>
        <p:blipFill rotWithShape="1">
          <a:blip r:embed="rId3">
            <a:alphaModFix/>
          </a:blip>
          <a:srcRect/>
          <a:stretch/>
        </p:blipFill>
        <p:spPr>
          <a:xfrm>
            <a:off x="1352282" y="850005"/>
            <a:ext cx="5370490" cy="4764589"/>
          </a:xfrm>
          <a:prstGeom prst="rect">
            <a:avLst/>
          </a:prstGeom>
          <a:noFill/>
          <a:ln>
            <a:noFill/>
          </a:ln>
        </p:spPr>
      </p:pic>
      <p:sp>
        <p:nvSpPr>
          <p:cNvPr id="348" name="Google Shape;348;p5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endParaRPr/>
          </a:p>
        </p:txBody>
      </p:sp>
      <p:sp>
        <p:nvSpPr>
          <p:cNvPr id="349" name="Google Shape;349;p5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50800" algn="l" rtl="0">
              <a:lnSpc>
                <a:spcPct val="90000"/>
              </a:lnSpc>
              <a:spcBef>
                <a:spcPts val="0"/>
              </a:spcBef>
              <a:spcAft>
                <a:spcPts val="0"/>
              </a:spcAft>
              <a:buClr>
                <a:schemeClr val="dk1"/>
              </a:buClr>
              <a:buSzPts val="2800"/>
              <a:buNone/>
            </a:pPr>
            <a:endParaRPr/>
          </a:p>
        </p:txBody>
      </p:sp>
      <p:pic>
        <p:nvPicPr>
          <p:cNvPr id="350" name="Google Shape;350;p54"/>
          <p:cNvPicPr preferRelativeResize="0"/>
          <p:nvPr/>
        </p:nvPicPr>
        <p:blipFill rotWithShape="1">
          <a:blip r:embed="rId4">
            <a:alphaModFix/>
          </a:blip>
          <a:srcRect/>
          <a:stretch/>
        </p:blipFill>
        <p:spPr>
          <a:xfrm>
            <a:off x="6818961" y="1481070"/>
            <a:ext cx="4438650" cy="2790825"/>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5" name="Google Shape;355;p5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endParaRPr/>
          </a:p>
        </p:txBody>
      </p:sp>
      <p:sp>
        <p:nvSpPr>
          <p:cNvPr id="356" name="Google Shape;356;p5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50800" algn="l" rtl="0">
              <a:lnSpc>
                <a:spcPct val="90000"/>
              </a:lnSpc>
              <a:spcBef>
                <a:spcPts val="0"/>
              </a:spcBef>
              <a:spcAft>
                <a:spcPts val="0"/>
              </a:spcAft>
              <a:buClr>
                <a:schemeClr val="dk1"/>
              </a:buClr>
              <a:buSzPts val="2800"/>
              <a:buNone/>
            </a:pPr>
            <a:endParaRPr/>
          </a:p>
        </p:txBody>
      </p:sp>
      <p:pic>
        <p:nvPicPr>
          <p:cNvPr id="357" name="Google Shape;357;p55"/>
          <p:cNvPicPr preferRelativeResize="0"/>
          <p:nvPr/>
        </p:nvPicPr>
        <p:blipFill rotWithShape="1">
          <a:blip r:embed="rId3">
            <a:alphaModFix/>
          </a:blip>
          <a:srcRect/>
          <a:stretch/>
        </p:blipFill>
        <p:spPr>
          <a:xfrm>
            <a:off x="1133475" y="0"/>
            <a:ext cx="4438650" cy="2790825"/>
          </a:xfrm>
          <a:prstGeom prst="rect">
            <a:avLst/>
          </a:prstGeom>
          <a:noFill/>
          <a:ln>
            <a:noFill/>
          </a:ln>
        </p:spPr>
      </p:pic>
      <p:pic>
        <p:nvPicPr>
          <p:cNvPr id="358" name="Google Shape;358;p55"/>
          <p:cNvPicPr preferRelativeResize="0"/>
          <p:nvPr/>
        </p:nvPicPr>
        <p:blipFill rotWithShape="1">
          <a:blip r:embed="rId4">
            <a:alphaModFix/>
          </a:blip>
          <a:srcRect/>
          <a:stretch/>
        </p:blipFill>
        <p:spPr>
          <a:xfrm>
            <a:off x="6096000" y="177957"/>
            <a:ext cx="3314700" cy="2819400"/>
          </a:xfrm>
          <a:prstGeom prst="rect">
            <a:avLst/>
          </a:prstGeom>
          <a:noFill/>
          <a:ln>
            <a:noFill/>
          </a:ln>
        </p:spPr>
      </p:pic>
      <p:pic>
        <p:nvPicPr>
          <p:cNvPr id="359" name="Google Shape;359;p55"/>
          <p:cNvPicPr preferRelativeResize="0"/>
          <p:nvPr/>
        </p:nvPicPr>
        <p:blipFill rotWithShape="1">
          <a:blip r:embed="rId5">
            <a:alphaModFix/>
          </a:blip>
          <a:srcRect/>
          <a:stretch/>
        </p:blipFill>
        <p:spPr>
          <a:xfrm>
            <a:off x="1237511" y="3132908"/>
            <a:ext cx="3895725" cy="2733675"/>
          </a:xfrm>
          <a:prstGeom prst="rect">
            <a:avLst/>
          </a:prstGeom>
          <a:noFill/>
          <a:ln>
            <a:noFill/>
          </a:ln>
        </p:spPr>
      </p:pic>
      <p:pic>
        <p:nvPicPr>
          <p:cNvPr id="360" name="Google Shape;360;p55"/>
          <p:cNvPicPr preferRelativeResize="0"/>
          <p:nvPr/>
        </p:nvPicPr>
        <p:blipFill rotWithShape="1">
          <a:blip r:embed="rId6">
            <a:alphaModFix/>
          </a:blip>
          <a:srcRect/>
          <a:stretch/>
        </p:blipFill>
        <p:spPr>
          <a:xfrm>
            <a:off x="6250882" y="3529013"/>
            <a:ext cx="3476625" cy="264795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5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endParaRPr/>
          </a:p>
        </p:txBody>
      </p:sp>
      <p:sp>
        <p:nvSpPr>
          <p:cNvPr id="366" name="Google Shape;366;p56"/>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50800" algn="l" rtl="0">
              <a:lnSpc>
                <a:spcPct val="90000"/>
              </a:lnSpc>
              <a:spcBef>
                <a:spcPts val="0"/>
              </a:spcBef>
              <a:spcAft>
                <a:spcPts val="0"/>
              </a:spcAft>
              <a:buClr>
                <a:schemeClr val="dk1"/>
              </a:buClr>
              <a:buSzPts val="2800"/>
              <a:buNone/>
            </a:pPr>
            <a:endParaRPr/>
          </a:p>
        </p:txBody>
      </p:sp>
      <p:pic>
        <p:nvPicPr>
          <p:cNvPr id="367" name="Google Shape;367;p56"/>
          <p:cNvPicPr preferRelativeResize="0"/>
          <p:nvPr/>
        </p:nvPicPr>
        <p:blipFill rotWithShape="1">
          <a:blip r:embed="rId3">
            <a:alphaModFix/>
          </a:blip>
          <a:srcRect/>
          <a:stretch/>
        </p:blipFill>
        <p:spPr>
          <a:xfrm>
            <a:off x="838200" y="-114300"/>
            <a:ext cx="3314700" cy="3143250"/>
          </a:xfrm>
          <a:prstGeom prst="rect">
            <a:avLst/>
          </a:prstGeom>
          <a:noFill/>
          <a:ln>
            <a:noFill/>
          </a:ln>
        </p:spPr>
      </p:pic>
      <p:pic>
        <p:nvPicPr>
          <p:cNvPr id="368" name="Google Shape;368;p56"/>
          <p:cNvPicPr preferRelativeResize="0"/>
          <p:nvPr/>
        </p:nvPicPr>
        <p:blipFill rotWithShape="1">
          <a:blip r:embed="rId4">
            <a:alphaModFix/>
          </a:blip>
          <a:srcRect/>
          <a:stretch/>
        </p:blipFill>
        <p:spPr>
          <a:xfrm>
            <a:off x="4152900" y="865299"/>
            <a:ext cx="6515100" cy="382905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p5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endParaRPr/>
          </a:p>
        </p:txBody>
      </p:sp>
      <p:sp>
        <p:nvSpPr>
          <p:cNvPr id="374" name="Google Shape;374;p57"/>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a:t>What is the difference between PageRank and HITS algorithm?</a:t>
            </a:r>
            <a:endParaRPr/>
          </a:p>
          <a:p>
            <a:pPr marL="228600" lvl="0" indent="-228600" algn="l" rtl="0">
              <a:lnSpc>
                <a:spcPct val="90000"/>
              </a:lnSpc>
              <a:spcBef>
                <a:spcPts val="1000"/>
              </a:spcBef>
              <a:spcAft>
                <a:spcPts val="0"/>
              </a:spcAft>
              <a:buClr>
                <a:schemeClr val="dk1"/>
              </a:buClr>
              <a:buSzPts val="2800"/>
              <a:buChar char="•"/>
            </a:pPr>
            <a:r>
              <a:rPr lang="en-US"/>
              <a:t>Two popular webpage ranking algorithms are HITS and PageRank. </a:t>
            </a:r>
            <a:r>
              <a:rPr lang="en-US" b="1"/>
              <a:t>HITS emphasizes mutual reinforcement be- tween authority and hub webpages, while PageRank em- phasizes hyperlink weight normalization and web surfing based on random walk models</a:t>
            </a:r>
            <a:r>
              <a:rPr lang="en-US"/>
              <a:t>.</a:t>
            </a:r>
            <a:endParaRPr/>
          </a:p>
          <a:p>
            <a:pPr marL="228600" lvl="0" indent="-50800" algn="l" rtl="0">
              <a:lnSpc>
                <a:spcPct val="90000"/>
              </a:lnSpc>
              <a:spcBef>
                <a:spcPts val="1000"/>
              </a:spcBef>
              <a:spcAft>
                <a:spcPts val="0"/>
              </a:spcAft>
              <a:buClr>
                <a:schemeClr val="dk1"/>
              </a:buClr>
              <a:buSzPts val="2800"/>
              <a:buNone/>
            </a:pPr>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Google Shape;379;p5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Focused and Regular Crawling</a:t>
            </a:r>
            <a:endParaRPr/>
          </a:p>
        </p:txBody>
      </p:sp>
      <p:sp>
        <p:nvSpPr>
          <p:cNvPr id="380" name="Google Shape;380;p58"/>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fontScale="70000" lnSpcReduction="20000"/>
          </a:bodyPr>
          <a:lstStyle/>
          <a:p>
            <a:pPr marL="228600" lvl="0" indent="-228600" algn="l" rtl="0">
              <a:lnSpc>
                <a:spcPct val="90000"/>
              </a:lnSpc>
              <a:spcBef>
                <a:spcPts val="0"/>
              </a:spcBef>
              <a:spcAft>
                <a:spcPts val="0"/>
              </a:spcAft>
              <a:buClr>
                <a:schemeClr val="dk1"/>
              </a:buClr>
              <a:buSzPct val="100000"/>
              <a:buChar char="•"/>
            </a:pPr>
            <a:r>
              <a:rPr lang="en-US"/>
              <a:t>A focused web crawler is a hypertext system that investigates, acquires, indexes, and supports pages on a definite set of subjects that define a relatively narrow segment of the web. It requires a very small investment in the hardware and web resources and yet manages respectable coverage at a quick rate, simply because there is relatively small to do.</a:t>
            </a:r>
            <a:endParaRPr/>
          </a:p>
          <a:p>
            <a:pPr marL="228600" lvl="0" indent="-228600" algn="l" rtl="0">
              <a:lnSpc>
                <a:spcPct val="90000"/>
              </a:lnSpc>
              <a:spcBef>
                <a:spcPts val="1000"/>
              </a:spcBef>
              <a:spcAft>
                <a:spcPts val="0"/>
              </a:spcAft>
              <a:buClr>
                <a:schemeClr val="dk1"/>
              </a:buClr>
              <a:buSzPct val="100000"/>
              <a:buChar char="•"/>
            </a:pPr>
            <a:r>
              <a:rPr lang="en-US"/>
              <a:t>The focused web crawler is conducted by a classifier that learns to identify relevance from examples embedded in a topic taxonomy, and a distiller which recognizes topical vantage points on the internet.</a:t>
            </a:r>
            <a:endParaRPr/>
          </a:p>
          <a:p>
            <a:pPr marL="228600" lvl="0" indent="-228600" algn="l" rtl="0">
              <a:lnSpc>
                <a:spcPct val="90000"/>
              </a:lnSpc>
              <a:spcBef>
                <a:spcPts val="1000"/>
              </a:spcBef>
              <a:spcAft>
                <a:spcPts val="0"/>
              </a:spcAft>
              <a:buClr>
                <a:schemeClr val="dk1"/>
              </a:buClr>
              <a:buSzPct val="100000"/>
              <a:buChar char="•"/>
            </a:pPr>
            <a:r>
              <a:rPr lang="en-US"/>
              <a:t>Focused web crawlers use vertical search engines to crawl web pages specific to a target topic. Each fetched page is classified into predefined target topic(s). If the page is predicted to be on-topic, then its links are extracted and are appended into the URL queue. </a:t>
            </a:r>
            <a:endParaRPr/>
          </a:p>
          <a:p>
            <a:pPr marL="228600" lvl="0" indent="-228600" algn="l" rtl="0">
              <a:lnSpc>
                <a:spcPct val="90000"/>
              </a:lnSpc>
              <a:spcBef>
                <a:spcPts val="1000"/>
              </a:spcBef>
              <a:spcAft>
                <a:spcPts val="0"/>
              </a:spcAft>
              <a:buClr>
                <a:schemeClr val="dk1"/>
              </a:buClr>
              <a:buSzPct val="100000"/>
              <a:buChar char="•"/>
            </a:pPr>
            <a:r>
              <a:rPr lang="en-US"/>
              <a:t>A </a:t>
            </a:r>
            <a:r>
              <a:rPr lang="en-US" b="1"/>
              <a:t>focused crawler</a:t>
            </a:r>
            <a:r>
              <a:rPr lang="en-US"/>
              <a:t> is a </a:t>
            </a:r>
            <a:r>
              <a:rPr lang="en-US" u="sng">
                <a:solidFill>
                  <a:schemeClr val="hlink"/>
                </a:solidFill>
                <a:hlinkClick r:id="rId3"/>
              </a:rPr>
              <a:t>web crawler</a:t>
            </a:r>
            <a:r>
              <a:rPr lang="en-US"/>
              <a:t> that collects Web pages that satisfy some specific property, by carefully prioritizing the </a:t>
            </a:r>
            <a:r>
              <a:rPr lang="en-US" u="sng">
                <a:solidFill>
                  <a:schemeClr val="hlink"/>
                </a:solidFill>
                <a:hlinkClick r:id="rId4"/>
              </a:rPr>
              <a:t>crawl frontier</a:t>
            </a:r>
            <a:r>
              <a:rPr lang="en-US"/>
              <a:t> and managing the hyperlink exploration process.</a:t>
            </a:r>
            <a:r>
              <a:rPr lang="en-US" u="sng" baseline="30000">
                <a:solidFill>
                  <a:schemeClr val="hlink"/>
                </a:solidFill>
                <a:hlinkClick r:id="rId5"/>
              </a:rPr>
              <a:t>[1]</a:t>
            </a:r>
            <a:r>
              <a:rPr lang="en-US"/>
              <a:t> Some predicates may be based on simple, deterministic and surface properties. For example, a crawler's mission may be to crawl pages from only the .jp domain. Other predicates may be softer or comparative, e.g., "crawl pages about baseball", or "crawl pages with large </a:t>
            </a:r>
            <a:r>
              <a:rPr lang="en-US" u="sng">
                <a:solidFill>
                  <a:schemeClr val="hlink"/>
                </a:solidFill>
                <a:hlinkClick r:id="rId6"/>
              </a:rPr>
              <a:t>PageRank</a:t>
            </a:r>
            <a:r>
              <a:rPr lang="en-US"/>
              <a:t>". </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Google Shape;385;p5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Regular Crawling</a:t>
            </a:r>
            <a:endParaRPr/>
          </a:p>
        </p:txBody>
      </p:sp>
      <p:sp>
        <p:nvSpPr>
          <p:cNvPr id="386" name="Google Shape;386;p59"/>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a:t>Web crawling is the process of indexing data on web pages by using a program or automated script. These automated scripts or programs are known by multiple names, including web crawler, spider, spider bot, and often shortened to crawler.</a:t>
            </a:r>
            <a:endParaRPr/>
          </a:p>
          <a:p>
            <a:pPr marL="228600" lvl="0" indent="-228600" algn="l" rtl="0">
              <a:lnSpc>
                <a:spcPct val="90000"/>
              </a:lnSpc>
              <a:spcBef>
                <a:spcPts val="1000"/>
              </a:spcBef>
              <a:spcAft>
                <a:spcPts val="0"/>
              </a:spcAft>
              <a:buClr>
                <a:schemeClr val="dk1"/>
              </a:buClr>
              <a:buSzPts val="2800"/>
              <a:buChar char="•"/>
            </a:pPr>
            <a:r>
              <a:rPr lang="en-US"/>
              <a:t>Website Crawling is </a:t>
            </a:r>
            <a:r>
              <a:rPr lang="en-US" b="1"/>
              <a:t>the automated fetching of web pages by a software process, the purpose of which is to index the content of websites so they can be searched</a:t>
            </a:r>
            <a:r>
              <a:rPr lang="en-US"/>
              <a:t>. The crawler analyzes the content of a page looking for links to the next pages to fetch and index.</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3" name="Google Shape;113;p18"/>
          <p:cNvSpPr txBox="1"/>
          <p:nvPr/>
        </p:nvSpPr>
        <p:spPr>
          <a:xfrm>
            <a:off x="1182758" y="5183761"/>
            <a:ext cx="10356572"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0" i="0" u="none" strike="noStrike" cap="none">
                <a:solidFill>
                  <a:schemeClr val="dk1"/>
                </a:solidFill>
                <a:latin typeface="Calibri"/>
                <a:ea typeface="Calibri"/>
                <a:cs typeface="Calibri"/>
                <a:sym typeface="Calibri"/>
              </a:rPr>
              <a:t>The effectiveness of a set of Web pages depends not only on the content and organization of individual Web pages, but also on the structure of the pages and their ease of use.</a:t>
            </a:r>
            <a:endParaRPr/>
          </a:p>
        </p:txBody>
      </p:sp>
      <p:pic>
        <p:nvPicPr>
          <p:cNvPr id="5" name="Picture 4">
            <a:extLst>
              <a:ext uri="{FF2B5EF4-FFF2-40B4-BE49-F238E27FC236}">
                <a16:creationId xmlns:a16="http://schemas.microsoft.com/office/drawing/2014/main" id="{E5748D97-655B-713C-05A3-D283CC1FD40F}"/>
              </a:ext>
            </a:extLst>
          </p:cNvPr>
          <p:cNvPicPr>
            <a:picLocks noChangeAspect="1"/>
          </p:cNvPicPr>
          <p:nvPr/>
        </p:nvPicPr>
        <p:blipFill>
          <a:blip r:embed="rId3"/>
          <a:stretch>
            <a:fillRect/>
          </a:stretch>
        </p:blipFill>
        <p:spPr>
          <a:xfrm>
            <a:off x="2865748" y="895545"/>
            <a:ext cx="7437749" cy="4288215"/>
          </a:xfrm>
          <a:prstGeom prst="rect">
            <a:avLst/>
          </a:prstGeom>
        </p:spPr>
      </p:pic>
      <p:sp>
        <p:nvSpPr>
          <p:cNvPr id="6" name="TextBox 5">
            <a:extLst>
              <a:ext uri="{FF2B5EF4-FFF2-40B4-BE49-F238E27FC236}">
                <a16:creationId xmlns:a16="http://schemas.microsoft.com/office/drawing/2014/main" id="{0A1FE877-B53C-DC68-E83D-0736D39101FD}"/>
              </a:ext>
            </a:extLst>
          </p:cNvPr>
          <p:cNvSpPr txBox="1"/>
          <p:nvPr/>
        </p:nvSpPr>
        <p:spPr>
          <a:xfrm>
            <a:off x="829559" y="203047"/>
            <a:ext cx="4298623" cy="461665"/>
          </a:xfrm>
          <a:prstGeom prst="rect">
            <a:avLst/>
          </a:prstGeom>
          <a:noFill/>
        </p:spPr>
        <p:txBody>
          <a:bodyPr wrap="square" rtlCol="0">
            <a:spAutoFit/>
          </a:bodyPr>
          <a:lstStyle/>
          <a:p>
            <a:r>
              <a:rPr lang="en-IN" sz="2400" dirty="0">
                <a:latin typeface="Times New Roman" panose="02020603050405020304" pitchFamily="18" charset="0"/>
                <a:cs typeface="Times New Roman" panose="02020603050405020304" pitchFamily="18" charset="0"/>
              </a:rPr>
              <a:t>Web Mining Taxonomy</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391" name="Google Shape;391;p60"/>
          <p:cNvSpPr txBox="1">
            <a:spLocks noGrp="1"/>
          </p:cNvSpPr>
          <p:nvPr>
            <p:ph type="title"/>
          </p:nvPr>
        </p:nvSpPr>
        <p:spPr>
          <a:xfrm>
            <a:off x="1275522" y="2939360"/>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4800"/>
              <a:buFont typeface="Calibri"/>
              <a:buNone/>
            </a:pPr>
            <a:r>
              <a:rPr lang="en-US" sz="4800">
                <a:solidFill>
                  <a:schemeClr val="accent1"/>
                </a:solidFill>
                <a:latin typeface="Calibri"/>
                <a:ea typeface="Calibri"/>
                <a:cs typeface="Calibri"/>
                <a:sym typeface="Calibri"/>
              </a:rPr>
              <a:t>Data Structures and Pattern Analysis</a:t>
            </a:r>
            <a:endParaRPr/>
          </a:p>
        </p:txBody>
      </p:sp>
      <p:sp>
        <p:nvSpPr>
          <p:cNvPr id="392" name="Google Shape;392;p60"/>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50800" algn="l" rtl="0">
              <a:lnSpc>
                <a:spcPct val="90000"/>
              </a:lnSpc>
              <a:spcBef>
                <a:spcPts val="0"/>
              </a:spcBef>
              <a:spcAft>
                <a:spcPts val="0"/>
              </a:spcAft>
              <a:buClr>
                <a:schemeClr val="dk1"/>
              </a:buClr>
              <a:buSzPts val="2800"/>
              <a:buNone/>
            </a:pPr>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pic>
        <p:nvPicPr>
          <p:cNvPr id="397" name="Google Shape;397;p61" descr="C:\Users\Windows\Downloads\web-mining-slides-30-728.jpg"/>
          <p:cNvPicPr preferRelativeResize="0"/>
          <p:nvPr/>
        </p:nvPicPr>
        <p:blipFill rotWithShape="1">
          <a:blip r:embed="rId3">
            <a:alphaModFix/>
          </a:blip>
          <a:srcRect/>
          <a:stretch/>
        </p:blipFill>
        <p:spPr>
          <a:xfrm>
            <a:off x="2628900" y="747714"/>
            <a:ext cx="6934200" cy="5362575"/>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pic>
        <p:nvPicPr>
          <p:cNvPr id="402" name="Google Shape;402;p62" descr="C:\Users\Windows\Downloads\web-mining-slides-31-728.jpg"/>
          <p:cNvPicPr preferRelativeResize="0"/>
          <p:nvPr/>
        </p:nvPicPr>
        <p:blipFill rotWithShape="1">
          <a:blip r:embed="rId3">
            <a:alphaModFix/>
          </a:blip>
          <a:srcRect/>
          <a:stretch/>
        </p:blipFill>
        <p:spPr>
          <a:xfrm>
            <a:off x="2628900" y="747714"/>
            <a:ext cx="6934200" cy="5362575"/>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406"/>
        <p:cNvGrpSpPr/>
        <p:nvPr/>
      </p:nvGrpSpPr>
      <p:grpSpPr>
        <a:xfrm>
          <a:off x="0" y="0"/>
          <a:ext cx="0" cy="0"/>
          <a:chOff x="0" y="0"/>
          <a:chExt cx="0" cy="0"/>
        </a:xfrm>
      </p:grpSpPr>
      <p:pic>
        <p:nvPicPr>
          <p:cNvPr id="407" name="Google Shape;407;p63" descr="C:\Users\Windows\Downloads\web-mining-slides-32-728.jpg"/>
          <p:cNvPicPr preferRelativeResize="0"/>
          <p:nvPr/>
        </p:nvPicPr>
        <p:blipFill rotWithShape="1">
          <a:blip r:embed="rId3">
            <a:alphaModFix/>
          </a:blip>
          <a:srcRect/>
          <a:stretch/>
        </p:blipFill>
        <p:spPr>
          <a:xfrm>
            <a:off x="2628900" y="747714"/>
            <a:ext cx="6934200" cy="5362575"/>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12" name="Google Shape;412;p6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endParaRPr/>
          </a:p>
        </p:txBody>
      </p:sp>
      <p:sp>
        <p:nvSpPr>
          <p:cNvPr id="413" name="Google Shape;413;p64"/>
          <p:cNvSpPr txBox="1">
            <a:spLocks noGrp="1"/>
          </p:cNvSpPr>
          <p:nvPr>
            <p:ph type="body" idx="1"/>
          </p:nvPr>
        </p:nvSpPr>
        <p:spPr>
          <a:xfrm>
            <a:off x="838200" y="365125"/>
            <a:ext cx="10515600" cy="58118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rgbClr val="202122"/>
              </a:buClr>
              <a:buSzPts val="2800"/>
              <a:buChar char="•"/>
            </a:pPr>
            <a:r>
              <a:rPr lang="en-US" b="0" i="0">
                <a:solidFill>
                  <a:srgbClr val="202122"/>
                </a:solidFill>
                <a:latin typeface="Arial"/>
                <a:ea typeface="Arial"/>
                <a:cs typeface="Arial"/>
                <a:sym typeface="Arial"/>
              </a:rPr>
              <a:t>a </a:t>
            </a:r>
            <a:r>
              <a:rPr lang="en-US" b="1" i="0">
                <a:solidFill>
                  <a:srgbClr val="202122"/>
                </a:solidFill>
                <a:latin typeface="Arial"/>
                <a:ea typeface="Arial"/>
                <a:cs typeface="Arial"/>
                <a:sym typeface="Arial"/>
              </a:rPr>
              <a:t>suffix tree</a:t>
            </a:r>
            <a:r>
              <a:rPr lang="en-US" b="0" i="0">
                <a:solidFill>
                  <a:srgbClr val="202122"/>
                </a:solidFill>
                <a:latin typeface="Arial"/>
                <a:ea typeface="Arial"/>
                <a:cs typeface="Arial"/>
                <a:sym typeface="Arial"/>
              </a:rPr>
              <a:t> (also called </a:t>
            </a:r>
            <a:r>
              <a:rPr lang="en-US" b="1" i="0">
                <a:solidFill>
                  <a:srgbClr val="202122"/>
                </a:solidFill>
                <a:latin typeface="Arial"/>
                <a:ea typeface="Arial"/>
                <a:cs typeface="Arial"/>
                <a:sym typeface="Arial"/>
              </a:rPr>
              <a:t>PAT tree</a:t>
            </a:r>
            <a:r>
              <a:rPr lang="en-US" b="0" i="0">
                <a:solidFill>
                  <a:srgbClr val="202122"/>
                </a:solidFill>
                <a:latin typeface="Arial"/>
                <a:ea typeface="Arial"/>
                <a:cs typeface="Arial"/>
                <a:sym typeface="Arial"/>
              </a:rPr>
              <a:t> or, in an earlier form, </a:t>
            </a:r>
            <a:r>
              <a:rPr lang="en-US" b="1" i="0">
                <a:solidFill>
                  <a:srgbClr val="202122"/>
                </a:solidFill>
                <a:latin typeface="Arial"/>
                <a:ea typeface="Arial"/>
                <a:cs typeface="Arial"/>
                <a:sym typeface="Arial"/>
              </a:rPr>
              <a:t>position tree</a:t>
            </a:r>
            <a:r>
              <a:rPr lang="en-US" b="0" i="0">
                <a:solidFill>
                  <a:srgbClr val="202122"/>
                </a:solidFill>
                <a:latin typeface="Arial"/>
                <a:ea typeface="Arial"/>
                <a:cs typeface="Arial"/>
                <a:sym typeface="Arial"/>
              </a:rPr>
              <a:t>) is a compressed </a:t>
            </a:r>
            <a:r>
              <a:rPr lang="en-US" b="0" i="0" u="sng" strike="noStrike">
                <a:solidFill>
                  <a:schemeClr val="hlink"/>
                </a:solidFill>
                <a:latin typeface="Arial"/>
                <a:ea typeface="Arial"/>
                <a:cs typeface="Arial"/>
                <a:sym typeface="Arial"/>
                <a:hlinkClick r:id="rId3"/>
              </a:rPr>
              <a:t>trie</a:t>
            </a:r>
            <a:r>
              <a:rPr lang="en-US" b="0" i="0">
                <a:solidFill>
                  <a:srgbClr val="202122"/>
                </a:solidFill>
                <a:latin typeface="Arial"/>
                <a:ea typeface="Arial"/>
                <a:cs typeface="Arial"/>
                <a:sym typeface="Arial"/>
              </a:rPr>
              <a:t> containing all the </a:t>
            </a:r>
            <a:r>
              <a:rPr lang="en-US" b="0" i="0" u="sng" strike="noStrike">
                <a:solidFill>
                  <a:schemeClr val="hlink"/>
                </a:solidFill>
                <a:latin typeface="Arial"/>
                <a:ea typeface="Arial"/>
                <a:cs typeface="Arial"/>
                <a:sym typeface="Arial"/>
                <a:hlinkClick r:id="rId4"/>
              </a:rPr>
              <a:t>suffixes</a:t>
            </a:r>
            <a:r>
              <a:rPr lang="en-US" b="0" i="0">
                <a:solidFill>
                  <a:srgbClr val="202122"/>
                </a:solidFill>
                <a:latin typeface="Arial"/>
                <a:ea typeface="Arial"/>
                <a:cs typeface="Arial"/>
                <a:sym typeface="Arial"/>
              </a:rPr>
              <a:t> of the given text as their keys and positions in the text as their values. </a:t>
            </a:r>
            <a:endParaRPr/>
          </a:p>
        </p:txBody>
      </p:sp>
      <p:pic>
        <p:nvPicPr>
          <p:cNvPr id="414" name="Google Shape;414;p64"/>
          <p:cNvPicPr preferRelativeResize="0"/>
          <p:nvPr/>
        </p:nvPicPr>
        <p:blipFill rotWithShape="1">
          <a:blip r:embed="rId5">
            <a:alphaModFix/>
          </a:blip>
          <a:srcRect/>
          <a:stretch/>
        </p:blipFill>
        <p:spPr>
          <a:xfrm>
            <a:off x="8077344" y="2050876"/>
            <a:ext cx="2448051" cy="4048333"/>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pic>
        <p:nvPicPr>
          <p:cNvPr id="419" name="Google Shape;419;p65" descr="C:\Users\Windows\Downloads\web-mining-slides-33-728.jpg"/>
          <p:cNvPicPr preferRelativeResize="0"/>
          <p:nvPr/>
        </p:nvPicPr>
        <p:blipFill rotWithShape="1">
          <a:blip r:embed="rId3">
            <a:alphaModFix/>
          </a:blip>
          <a:srcRect/>
          <a:stretch/>
        </p:blipFill>
        <p:spPr>
          <a:xfrm>
            <a:off x="2628900" y="946746"/>
            <a:ext cx="6934200" cy="5362575"/>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sp>
        <p:nvSpPr>
          <p:cNvPr id="424" name="Google Shape;424;p6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2F5496"/>
              </a:buClr>
              <a:buSzPts val="4400"/>
              <a:buFont typeface="Calibri"/>
              <a:buNone/>
            </a:pPr>
            <a:r>
              <a:rPr lang="en-US" b="1">
                <a:solidFill>
                  <a:srgbClr val="2F5496"/>
                </a:solidFill>
              </a:rPr>
              <a:t>Pattern Discovery</a:t>
            </a:r>
            <a:endParaRPr/>
          </a:p>
        </p:txBody>
      </p:sp>
      <p:sp>
        <p:nvSpPr>
          <p:cNvPr id="425" name="Google Shape;425;p66"/>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a:t>Statistical Analysis</a:t>
            </a:r>
            <a:endParaRPr/>
          </a:p>
          <a:p>
            <a:pPr marL="228600" lvl="0" indent="-228600" algn="l" rtl="0">
              <a:lnSpc>
                <a:spcPct val="90000"/>
              </a:lnSpc>
              <a:spcBef>
                <a:spcPts val="1000"/>
              </a:spcBef>
              <a:spcAft>
                <a:spcPts val="0"/>
              </a:spcAft>
              <a:buClr>
                <a:schemeClr val="dk1"/>
              </a:buClr>
              <a:buSzPts val="2800"/>
              <a:buChar char="•"/>
            </a:pPr>
            <a:r>
              <a:rPr lang="en-US"/>
              <a:t>Classification</a:t>
            </a:r>
            <a:endParaRPr/>
          </a:p>
          <a:p>
            <a:pPr marL="228600" lvl="0" indent="-228600" algn="l" rtl="0">
              <a:lnSpc>
                <a:spcPct val="90000"/>
              </a:lnSpc>
              <a:spcBef>
                <a:spcPts val="1000"/>
              </a:spcBef>
              <a:spcAft>
                <a:spcPts val="0"/>
              </a:spcAft>
              <a:buClr>
                <a:schemeClr val="dk1"/>
              </a:buClr>
              <a:buSzPts val="2800"/>
              <a:buChar char="•"/>
            </a:pPr>
            <a:r>
              <a:rPr lang="en-US"/>
              <a:t>Clustering</a:t>
            </a:r>
            <a:endParaRPr/>
          </a:p>
          <a:p>
            <a:pPr marL="228600" lvl="0" indent="-228600" algn="l" rtl="0">
              <a:lnSpc>
                <a:spcPct val="90000"/>
              </a:lnSpc>
              <a:spcBef>
                <a:spcPts val="1000"/>
              </a:spcBef>
              <a:spcAft>
                <a:spcPts val="0"/>
              </a:spcAft>
              <a:buClr>
                <a:schemeClr val="dk1"/>
              </a:buClr>
              <a:buSzPts val="2800"/>
              <a:buChar char="•"/>
            </a:pPr>
            <a:r>
              <a:rPr lang="en-US"/>
              <a:t>Association Rule Mining</a:t>
            </a:r>
            <a:endParaRPr/>
          </a:p>
          <a:p>
            <a:pPr marL="228600" lvl="0" indent="-228600" algn="l" rtl="0">
              <a:lnSpc>
                <a:spcPct val="90000"/>
              </a:lnSpc>
              <a:spcBef>
                <a:spcPts val="1000"/>
              </a:spcBef>
              <a:spcAft>
                <a:spcPts val="0"/>
              </a:spcAft>
              <a:buClr>
                <a:schemeClr val="dk1"/>
              </a:buClr>
              <a:buSzPts val="2800"/>
              <a:buChar char="•"/>
            </a:pPr>
            <a:r>
              <a:rPr lang="en-US"/>
              <a:t>Sequential Patterns</a:t>
            </a:r>
            <a:endParaRPr/>
          </a:p>
          <a:p>
            <a:pPr marL="228600" lvl="0" indent="-50800" algn="l" rtl="0">
              <a:lnSpc>
                <a:spcPct val="90000"/>
              </a:lnSpc>
              <a:spcBef>
                <a:spcPts val="1000"/>
              </a:spcBef>
              <a:spcAft>
                <a:spcPts val="0"/>
              </a:spcAft>
              <a:buClr>
                <a:schemeClr val="dk1"/>
              </a:buClr>
              <a:buSzPts val="2800"/>
              <a:buNone/>
            </a:pPr>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429"/>
        <p:cNvGrpSpPr/>
        <p:nvPr/>
      </p:nvGrpSpPr>
      <p:grpSpPr>
        <a:xfrm>
          <a:off x="0" y="0"/>
          <a:ext cx="0" cy="0"/>
          <a:chOff x="0" y="0"/>
          <a:chExt cx="0" cy="0"/>
        </a:xfrm>
      </p:grpSpPr>
      <p:sp>
        <p:nvSpPr>
          <p:cNvPr id="430" name="Google Shape;430;p6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endParaRPr/>
          </a:p>
        </p:txBody>
      </p:sp>
      <p:sp>
        <p:nvSpPr>
          <p:cNvPr id="431" name="Google Shape;431;p67"/>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50800" algn="l" rtl="0">
              <a:lnSpc>
                <a:spcPct val="90000"/>
              </a:lnSpc>
              <a:spcBef>
                <a:spcPts val="0"/>
              </a:spcBef>
              <a:spcAft>
                <a:spcPts val="0"/>
              </a:spcAft>
              <a:buClr>
                <a:schemeClr val="dk1"/>
              </a:buClr>
              <a:buSzPts val="2800"/>
              <a:buNone/>
            </a:pPr>
            <a:endParaRPr/>
          </a:p>
        </p:txBody>
      </p:sp>
      <p:pic>
        <p:nvPicPr>
          <p:cNvPr id="432" name="Google Shape;432;p67"/>
          <p:cNvPicPr preferRelativeResize="0"/>
          <p:nvPr/>
        </p:nvPicPr>
        <p:blipFill rotWithShape="1">
          <a:blip r:embed="rId3">
            <a:alphaModFix/>
          </a:blip>
          <a:srcRect/>
          <a:stretch/>
        </p:blipFill>
        <p:spPr>
          <a:xfrm>
            <a:off x="5013017" y="317683"/>
            <a:ext cx="2600459" cy="1933674"/>
          </a:xfrm>
          <a:prstGeom prst="rect">
            <a:avLst/>
          </a:prstGeom>
          <a:noFill/>
          <a:ln>
            <a:noFill/>
          </a:ln>
        </p:spPr>
      </p:pic>
      <p:pic>
        <p:nvPicPr>
          <p:cNvPr id="433" name="Google Shape;433;p67"/>
          <p:cNvPicPr preferRelativeResize="0"/>
          <p:nvPr/>
        </p:nvPicPr>
        <p:blipFill rotWithShape="1">
          <a:blip r:embed="rId4">
            <a:alphaModFix/>
          </a:blip>
          <a:srcRect/>
          <a:stretch/>
        </p:blipFill>
        <p:spPr>
          <a:xfrm>
            <a:off x="8552554" y="812283"/>
            <a:ext cx="2590933" cy="1152584"/>
          </a:xfrm>
          <a:prstGeom prst="rect">
            <a:avLst/>
          </a:prstGeom>
          <a:noFill/>
          <a:ln>
            <a:noFill/>
          </a:ln>
        </p:spPr>
      </p:pic>
      <p:pic>
        <p:nvPicPr>
          <p:cNvPr id="434" name="Google Shape;434;p67"/>
          <p:cNvPicPr preferRelativeResize="0"/>
          <p:nvPr/>
        </p:nvPicPr>
        <p:blipFill rotWithShape="1">
          <a:blip r:embed="rId5">
            <a:alphaModFix/>
          </a:blip>
          <a:srcRect/>
          <a:stretch/>
        </p:blipFill>
        <p:spPr>
          <a:xfrm>
            <a:off x="1214162" y="3467509"/>
            <a:ext cx="3003725" cy="1845145"/>
          </a:xfrm>
          <a:prstGeom prst="rect">
            <a:avLst/>
          </a:prstGeom>
          <a:noFill/>
          <a:ln>
            <a:noFill/>
          </a:ln>
        </p:spPr>
      </p:pic>
      <p:pic>
        <p:nvPicPr>
          <p:cNvPr id="435" name="Google Shape;435;p67"/>
          <p:cNvPicPr preferRelativeResize="0"/>
          <p:nvPr/>
        </p:nvPicPr>
        <p:blipFill rotWithShape="1">
          <a:blip r:embed="rId6">
            <a:alphaModFix/>
          </a:blip>
          <a:srcRect/>
          <a:stretch/>
        </p:blipFill>
        <p:spPr>
          <a:xfrm>
            <a:off x="4633973" y="3467509"/>
            <a:ext cx="2838596" cy="1819369"/>
          </a:xfrm>
          <a:prstGeom prst="rect">
            <a:avLst/>
          </a:prstGeom>
          <a:noFill/>
          <a:ln>
            <a:noFill/>
          </a:ln>
        </p:spPr>
      </p:pic>
      <p:pic>
        <p:nvPicPr>
          <p:cNvPr id="436" name="Google Shape;436;p67"/>
          <p:cNvPicPr preferRelativeResize="0"/>
          <p:nvPr/>
        </p:nvPicPr>
        <p:blipFill rotWithShape="1">
          <a:blip r:embed="rId7">
            <a:alphaModFix/>
          </a:blip>
          <a:srcRect/>
          <a:stretch/>
        </p:blipFill>
        <p:spPr>
          <a:xfrm>
            <a:off x="1465955" y="1324860"/>
            <a:ext cx="2590933" cy="1143059"/>
          </a:xfrm>
          <a:prstGeom prst="rect">
            <a:avLst/>
          </a:prstGeom>
          <a:noFill/>
          <a:ln>
            <a:noFill/>
          </a:ln>
        </p:spPr>
      </p:pic>
      <p:pic>
        <p:nvPicPr>
          <p:cNvPr id="437" name="Google Shape;437;p67"/>
          <p:cNvPicPr preferRelativeResize="0"/>
          <p:nvPr/>
        </p:nvPicPr>
        <p:blipFill rotWithShape="1">
          <a:blip r:embed="rId8">
            <a:alphaModFix/>
          </a:blip>
          <a:srcRect/>
          <a:stretch/>
        </p:blipFill>
        <p:spPr>
          <a:xfrm>
            <a:off x="1502057" y="317683"/>
            <a:ext cx="2571882" cy="904922"/>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sp>
        <p:nvSpPr>
          <p:cNvPr id="442" name="Google Shape;442;p6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2F5496"/>
              </a:buClr>
              <a:buSzPts val="4400"/>
              <a:buFont typeface="Calibri"/>
              <a:buNone/>
            </a:pPr>
            <a:r>
              <a:rPr lang="en-US" b="1">
                <a:solidFill>
                  <a:srgbClr val="2F5496"/>
                </a:solidFill>
              </a:rPr>
              <a:t>Pattern Analysis</a:t>
            </a:r>
            <a:endParaRPr/>
          </a:p>
        </p:txBody>
      </p:sp>
      <p:pic>
        <p:nvPicPr>
          <p:cNvPr id="443" name="Google Shape;443;p68"/>
          <p:cNvPicPr preferRelativeResize="0">
            <a:picLocks noGrp="1"/>
          </p:cNvPicPr>
          <p:nvPr>
            <p:ph type="body" idx="1"/>
          </p:nvPr>
        </p:nvPicPr>
        <p:blipFill rotWithShape="1">
          <a:blip r:embed="rId3">
            <a:alphaModFix/>
          </a:blip>
          <a:srcRect/>
          <a:stretch/>
        </p:blipFill>
        <p:spPr>
          <a:xfrm>
            <a:off x="1605721" y="1441714"/>
            <a:ext cx="8035236" cy="5580837"/>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447"/>
        <p:cNvGrpSpPr/>
        <p:nvPr/>
      </p:nvGrpSpPr>
      <p:grpSpPr>
        <a:xfrm>
          <a:off x="0" y="0"/>
          <a:ext cx="0" cy="0"/>
          <a:chOff x="0" y="0"/>
          <a:chExt cx="0" cy="0"/>
        </a:xfrm>
      </p:grpSpPr>
      <p:pic>
        <p:nvPicPr>
          <p:cNvPr id="448" name="Google Shape;448;p69" descr="C:\Users\Windows\Downloads\web-mining-slides-34-728.jpg"/>
          <p:cNvPicPr preferRelativeResize="0"/>
          <p:nvPr/>
        </p:nvPicPr>
        <p:blipFill rotWithShape="1">
          <a:blip r:embed="rId3">
            <a:alphaModFix/>
          </a:blip>
          <a:srcRect/>
          <a:stretch/>
        </p:blipFill>
        <p:spPr>
          <a:xfrm>
            <a:off x="2628900" y="747714"/>
            <a:ext cx="6934200" cy="53625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oogle Shape;120;p19">
            <a:extLst>
              <a:ext uri="{FF2B5EF4-FFF2-40B4-BE49-F238E27FC236}">
                <a16:creationId xmlns:a16="http://schemas.microsoft.com/office/drawing/2014/main" id="{06EEB58E-2530-BE4E-6448-A4912E312CEA}"/>
              </a:ext>
            </a:extLst>
          </p:cNvPr>
          <p:cNvPicPr preferRelativeResize="0"/>
          <p:nvPr/>
        </p:nvPicPr>
        <p:blipFill rotWithShape="1">
          <a:blip r:embed="rId2">
            <a:alphaModFix/>
          </a:blip>
          <a:srcRect/>
          <a:stretch/>
        </p:blipFill>
        <p:spPr>
          <a:xfrm>
            <a:off x="2421795" y="716438"/>
            <a:ext cx="5915329" cy="4600280"/>
          </a:xfrm>
          <a:prstGeom prst="rect">
            <a:avLst/>
          </a:prstGeom>
          <a:noFill/>
          <a:ln>
            <a:noFill/>
          </a:ln>
        </p:spPr>
      </p:pic>
    </p:spTree>
    <p:extLst>
      <p:ext uri="{BB962C8B-B14F-4D97-AF65-F5344CB8AC3E}">
        <p14:creationId xmlns:p14="http://schemas.microsoft.com/office/powerpoint/2010/main" val="14680429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456"/>
        <p:cNvGrpSpPr/>
        <p:nvPr/>
      </p:nvGrpSpPr>
      <p:grpSpPr>
        <a:xfrm>
          <a:off x="0" y="0"/>
          <a:ext cx="0" cy="0"/>
          <a:chOff x="0" y="0"/>
          <a:chExt cx="0" cy="0"/>
        </a:xfrm>
      </p:grpSpPr>
      <p:sp>
        <p:nvSpPr>
          <p:cNvPr id="457" name="Google Shape;457;p71"/>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dk1"/>
              </a:buClr>
              <a:buSzPts val="6000"/>
              <a:buFont typeface="Calibri"/>
              <a:buNone/>
            </a:pPr>
            <a:r>
              <a:rPr lang="en-US" b="1"/>
              <a:t>Text Mining</a:t>
            </a:r>
            <a:br>
              <a:rPr lang="en-US"/>
            </a:br>
            <a:endParaRPr/>
          </a:p>
        </p:txBody>
      </p:sp>
      <p:sp>
        <p:nvSpPr>
          <p:cNvPr id="458" name="Google Shape;458;p71"/>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0"/>
              </a:spcBef>
              <a:spcAft>
                <a:spcPts val="0"/>
              </a:spcAft>
              <a:buClr>
                <a:schemeClr val="dk1"/>
              </a:buClr>
              <a:buSzPts val="2400"/>
              <a:buNone/>
            </a:pPr>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462"/>
        <p:cNvGrpSpPr/>
        <p:nvPr/>
      </p:nvGrpSpPr>
      <p:grpSpPr>
        <a:xfrm>
          <a:off x="0" y="0"/>
          <a:ext cx="0" cy="0"/>
          <a:chOff x="0" y="0"/>
          <a:chExt cx="0" cy="0"/>
        </a:xfrm>
      </p:grpSpPr>
      <p:sp>
        <p:nvSpPr>
          <p:cNvPr id="463" name="Google Shape;463;p72"/>
          <p:cNvSpPr txBox="1">
            <a:spLocks noGrp="1"/>
          </p:cNvSpPr>
          <p:nvPr>
            <p:ph type="title"/>
          </p:nvPr>
        </p:nvSpPr>
        <p:spPr>
          <a:xfrm>
            <a:off x="838200" y="365126"/>
            <a:ext cx="10515600" cy="288018"/>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ct val="100000"/>
              <a:buFont typeface="Calibri"/>
              <a:buNone/>
            </a:pPr>
            <a:endParaRPr/>
          </a:p>
        </p:txBody>
      </p:sp>
      <p:sp>
        <p:nvSpPr>
          <p:cNvPr id="464" name="Google Shape;464;p72"/>
          <p:cNvSpPr txBox="1">
            <a:spLocks noGrp="1"/>
          </p:cNvSpPr>
          <p:nvPr>
            <p:ph type="body" idx="1"/>
          </p:nvPr>
        </p:nvSpPr>
        <p:spPr>
          <a:xfrm>
            <a:off x="-1" y="901336"/>
            <a:ext cx="12057017" cy="5865223"/>
          </a:xfrm>
          <a:prstGeom prst="rect">
            <a:avLst/>
          </a:prstGeom>
          <a:noFill/>
          <a:ln>
            <a:noFill/>
          </a:ln>
        </p:spPr>
        <p:txBody>
          <a:bodyPr spcFirstLastPara="1" wrap="square" lIns="91425" tIns="45700" rIns="91425" bIns="45700" anchor="t" anchorCtr="0">
            <a:normAutofit/>
          </a:bodyPr>
          <a:lstStyle/>
          <a:p>
            <a:pPr marL="228600" lvl="0" indent="-228600" algn="just" rtl="0">
              <a:lnSpc>
                <a:spcPct val="90000"/>
              </a:lnSpc>
              <a:spcBef>
                <a:spcPts val="0"/>
              </a:spcBef>
              <a:spcAft>
                <a:spcPts val="0"/>
              </a:spcAft>
              <a:buClr>
                <a:schemeClr val="dk1"/>
              </a:buClr>
              <a:buSzPts val="2800"/>
              <a:buChar char="•"/>
            </a:pPr>
            <a:r>
              <a:rPr lang="en-US"/>
              <a:t>Most previous studies of data mining have focused on </a:t>
            </a:r>
            <a:r>
              <a:rPr lang="en-US">
                <a:solidFill>
                  <a:srgbClr val="FF0000"/>
                </a:solidFill>
              </a:rPr>
              <a:t>structured data, such as relational, transactional, and data warehouse data. </a:t>
            </a:r>
            <a:endParaRPr/>
          </a:p>
          <a:p>
            <a:pPr marL="228600" lvl="0" indent="-228600" algn="just" rtl="0">
              <a:lnSpc>
                <a:spcPct val="90000"/>
              </a:lnSpc>
              <a:spcBef>
                <a:spcPts val="1000"/>
              </a:spcBef>
              <a:spcAft>
                <a:spcPts val="0"/>
              </a:spcAft>
              <a:buClr>
                <a:schemeClr val="dk1"/>
              </a:buClr>
              <a:buSzPts val="2800"/>
              <a:buChar char="•"/>
            </a:pPr>
            <a:r>
              <a:rPr lang="en-US"/>
              <a:t>However, in reality, a substantial portion of the available information is stored in text databases (or document databases), which consist of large collections of documents from various sources, such as </a:t>
            </a:r>
            <a:r>
              <a:rPr lang="en-US">
                <a:solidFill>
                  <a:srgbClr val="FF0000"/>
                </a:solidFill>
              </a:rPr>
              <a:t>news articles, research papers, books, digital libraries, e-mail messages, and Web pages</a:t>
            </a:r>
            <a:r>
              <a:rPr lang="en-US"/>
              <a:t>. </a:t>
            </a:r>
            <a:endParaRPr/>
          </a:p>
          <a:p>
            <a:pPr marL="228600" lvl="0" indent="-228600" algn="just" rtl="0">
              <a:lnSpc>
                <a:spcPct val="90000"/>
              </a:lnSpc>
              <a:spcBef>
                <a:spcPts val="1000"/>
              </a:spcBef>
              <a:spcAft>
                <a:spcPts val="0"/>
              </a:spcAft>
              <a:buClr>
                <a:srgbClr val="FF0000"/>
              </a:buClr>
              <a:buSzPts val="2800"/>
              <a:buChar char="•"/>
            </a:pPr>
            <a:r>
              <a:rPr lang="en-US">
                <a:solidFill>
                  <a:srgbClr val="FF0000"/>
                </a:solidFill>
              </a:rPr>
              <a:t>Text databases are rapidly growing </a:t>
            </a:r>
            <a:r>
              <a:rPr lang="en-US"/>
              <a:t>due to the increasing amount of information available in electronic form, such as electronic publications, various kinds of electronic documents, e-mail, and the WorldWideWeb (which can also be viewed as a huge, interconnected, dynamic text database). </a:t>
            </a:r>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69" name="Google Shape;469;p73"/>
          <p:cNvSpPr txBox="1">
            <a:spLocks noGrp="1"/>
          </p:cNvSpPr>
          <p:nvPr>
            <p:ph type="title"/>
          </p:nvPr>
        </p:nvSpPr>
        <p:spPr>
          <a:xfrm>
            <a:off x="838200" y="365125"/>
            <a:ext cx="10515600" cy="209641"/>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ct val="100000"/>
              <a:buFont typeface="Calibri"/>
              <a:buNone/>
            </a:pPr>
            <a:endParaRPr/>
          </a:p>
        </p:txBody>
      </p:sp>
      <p:sp>
        <p:nvSpPr>
          <p:cNvPr id="470" name="Google Shape;470;p73"/>
          <p:cNvSpPr txBox="1">
            <a:spLocks noGrp="1"/>
          </p:cNvSpPr>
          <p:nvPr>
            <p:ph type="body" idx="1"/>
          </p:nvPr>
        </p:nvSpPr>
        <p:spPr>
          <a:xfrm>
            <a:off x="838199" y="718457"/>
            <a:ext cx="11101251" cy="6035040"/>
          </a:xfrm>
          <a:prstGeom prst="rect">
            <a:avLst/>
          </a:prstGeom>
          <a:noFill/>
          <a:ln>
            <a:noFill/>
          </a:ln>
        </p:spPr>
        <p:txBody>
          <a:bodyPr spcFirstLastPara="1" wrap="square" lIns="91425" tIns="45700" rIns="91425" bIns="45700" anchor="t" anchorCtr="0">
            <a:normAutofit/>
          </a:bodyPr>
          <a:lstStyle/>
          <a:p>
            <a:pPr marL="228600" lvl="0" indent="-228600" algn="just" rtl="0">
              <a:lnSpc>
                <a:spcPct val="90000"/>
              </a:lnSpc>
              <a:spcBef>
                <a:spcPts val="0"/>
              </a:spcBef>
              <a:spcAft>
                <a:spcPts val="0"/>
              </a:spcAft>
              <a:buClr>
                <a:schemeClr val="dk1"/>
              </a:buClr>
              <a:buSzPts val="2800"/>
              <a:buChar char="•"/>
            </a:pPr>
            <a:r>
              <a:rPr lang="en-US"/>
              <a:t>Nowadays most of the information in government, industry, business, and other institutions are stored electronically, in the form of text databases.</a:t>
            </a:r>
            <a:endParaRPr/>
          </a:p>
          <a:p>
            <a:pPr marL="228600" lvl="0" indent="-228600" algn="just" rtl="0">
              <a:lnSpc>
                <a:spcPct val="90000"/>
              </a:lnSpc>
              <a:spcBef>
                <a:spcPts val="1000"/>
              </a:spcBef>
              <a:spcAft>
                <a:spcPts val="0"/>
              </a:spcAft>
              <a:buClr>
                <a:schemeClr val="dk1"/>
              </a:buClr>
              <a:buSzPts val="2800"/>
              <a:buChar char="•"/>
            </a:pPr>
            <a:r>
              <a:rPr lang="en-US"/>
              <a:t> Data stored in most </a:t>
            </a:r>
            <a:r>
              <a:rPr lang="en-US">
                <a:solidFill>
                  <a:srgbClr val="FF0000"/>
                </a:solidFill>
              </a:rPr>
              <a:t>text databases are semistructured </a:t>
            </a:r>
            <a:r>
              <a:rPr lang="en-US"/>
              <a:t>data in that they are neither completely unstructured nor completely structured. </a:t>
            </a:r>
            <a:endParaRPr/>
          </a:p>
          <a:p>
            <a:pPr marL="228600" lvl="0" indent="-228600" algn="just" rtl="0">
              <a:lnSpc>
                <a:spcPct val="90000"/>
              </a:lnSpc>
              <a:spcBef>
                <a:spcPts val="1000"/>
              </a:spcBef>
              <a:spcAft>
                <a:spcPts val="0"/>
              </a:spcAft>
              <a:buClr>
                <a:schemeClr val="dk1"/>
              </a:buClr>
              <a:buSzPts val="2800"/>
              <a:buChar char="•"/>
            </a:pPr>
            <a:r>
              <a:rPr lang="en-US"/>
              <a:t>For example, a document may contain </a:t>
            </a:r>
            <a:r>
              <a:rPr lang="en-US">
                <a:solidFill>
                  <a:srgbClr val="FF0000"/>
                </a:solidFill>
              </a:rPr>
              <a:t>a few structured fields</a:t>
            </a:r>
            <a:r>
              <a:rPr lang="en-US"/>
              <a:t>, such as title, authors, publication date, category, and so on, but also contain some largely </a:t>
            </a:r>
            <a:r>
              <a:rPr lang="en-US">
                <a:solidFill>
                  <a:srgbClr val="FF0000"/>
                </a:solidFill>
              </a:rPr>
              <a:t>unstructured text components</a:t>
            </a:r>
            <a:r>
              <a:rPr lang="en-US"/>
              <a:t>, such as abstract and contents. </a:t>
            </a:r>
            <a:endParaRPr/>
          </a:p>
          <a:p>
            <a:pPr marL="228600" lvl="0" indent="-228600" algn="just" rtl="0">
              <a:lnSpc>
                <a:spcPct val="90000"/>
              </a:lnSpc>
              <a:spcBef>
                <a:spcPts val="1000"/>
              </a:spcBef>
              <a:spcAft>
                <a:spcPts val="0"/>
              </a:spcAft>
              <a:buClr>
                <a:schemeClr val="dk1"/>
              </a:buClr>
              <a:buSzPts val="2800"/>
              <a:buChar char="•"/>
            </a:pPr>
            <a:r>
              <a:rPr lang="en-US"/>
              <a:t>There have been a great deal of studies on the </a:t>
            </a:r>
            <a:r>
              <a:rPr lang="en-US">
                <a:solidFill>
                  <a:srgbClr val="FF0000"/>
                </a:solidFill>
              </a:rPr>
              <a:t>modeling and implementation of semistructured data </a:t>
            </a:r>
            <a:r>
              <a:rPr lang="en-US"/>
              <a:t>in recent database research. </a:t>
            </a:r>
            <a:endParaRPr/>
          </a:p>
          <a:p>
            <a:pPr marL="228600" lvl="0" indent="-228600" algn="just" rtl="0">
              <a:lnSpc>
                <a:spcPct val="90000"/>
              </a:lnSpc>
              <a:spcBef>
                <a:spcPts val="1000"/>
              </a:spcBef>
              <a:spcAft>
                <a:spcPts val="0"/>
              </a:spcAft>
              <a:buClr>
                <a:schemeClr val="dk1"/>
              </a:buClr>
              <a:buSzPts val="2800"/>
              <a:buChar char="•"/>
            </a:pPr>
            <a:r>
              <a:rPr lang="en-US"/>
              <a:t>Moreover, information retrieval techniques, such as </a:t>
            </a:r>
            <a:r>
              <a:rPr lang="en-US">
                <a:solidFill>
                  <a:srgbClr val="FF0000"/>
                </a:solidFill>
              </a:rPr>
              <a:t>text indexing methods</a:t>
            </a:r>
            <a:r>
              <a:rPr lang="en-US"/>
              <a:t>, have been developed to handle unstructured documents.</a:t>
            </a:r>
            <a:endParaRPr/>
          </a:p>
          <a:p>
            <a:pPr marL="228600" lvl="0" indent="-50800" algn="just" rtl="0">
              <a:lnSpc>
                <a:spcPct val="90000"/>
              </a:lnSpc>
              <a:spcBef>
                <a:spcPts val="1000"/>
              </a:spcBef>
              <a:spcAft>
                <a:spcPts val="0"/>
              </a:spcAft>
              <a:buClr>
                <a:schemeClr val="dk1"/>
              </a:buClr>
              <a:buSzPts val="2800"/>
              <a:buNone/>
            </a:pPr>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474"/>
        <p:cNvGrpSpPr/>
        <p:nvPr/>
      </p:nvGrpSpPr>
      <p:grpSpPr>
        <a:xfrm>
          <a:off x="0" y="0"/>
          <a:ext cx="0" cy="0"/>
          <a:chOff x="0" y="0"/>
          <a:chExt cx="0" cy="0"/>
        </a:xfrm>
      </p:grpSpPr>
      <p:sp>
        <p:nvSpPr>
          <p:cNvPr id="475" name="Google Shape;475;p74"/>
          <p:cNvSpPr txBox="1">
            <a:spLocks noGrp="1"/>
          </p:cNvSpPr>
          <p:nvPr>
            <p:ph type="title"/>
          </p:nvPr>
        </p:nvSpPr>
        <p:spPr>
          <a:xfrm>
            <a:off x="838200" y="365125"/>
            <a:ext cx="10515600" cy="392521"/>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ct val="100000"/>
              <a:buFont typeface="Calibri"/>
              <a:buNone/>
            </a:pPr>
            <a:endParaRPr/>
          </a:p>
        </p:txBody>
      </p:sp>
      <p:sp>
        <p:nvSpPr>
          <p:cNvPr id="476" name="Google Shape;476;p74"/>
          <p:cNvSpPr txBox="1">
            <a:spLocks noGrp="1"/>
          </p:cNvSpPr>
          <p:nvPr>
            <p:ph type="body" idx="1"/>
          </p:nvPr>
        </p:nvSpPr>
        <p:spPr>
          <a:xfrm>
            <a:off x="838200" y="862149"/>
            <a:ext cx="10515600" cy="5314814"/>
          </a:xfrm>
          <a:prstGeom prst="rect">
            <a:avLst/>
          </a:prstGeom>
          <a:noFill/>
          <a:ln>
            <a:noFill/>
          </a:ln>
        </p:spPr>
        <p:txBody>
          <a:bodyPr spcFirstLastPara="1" wrap="square" lIns="91425" tIns="45700" rIns="91425" bIns="45700" anchor="t" anchorCtr="0">
            <a:normAutofit/>
          </a:bodyPr>
          <a:lstStyle/>
          <a:p>
            <a:pPr marL="228600" lvl="0" indent="-228600" algn="just" rtl="0">
              <a:lnSpc>
                <a:spcPct val="90000"/>
              </a:lnSpc>
              <a:spcBef>
                <a:spcPts val="0"/>
              </a:spcBef>
              <a:spcAft>
                <a:spcPts val="0"/>
              </a:spcAft>
              <a:buClr>
                <a:srgbClr val="FF0000"/>
              </a:buClr>
              <a:buSzPts val="2800"/>
              <a:buChar char="•"/>
            </a:pPr>
            <a:r>
              <a:rPr lang="en-US">
                <a:solidFill>
                  <a:srgbClr val="FF0000"/>
                </a:solidFill>
              </a:rPr>
              <a:t>Traditional information retrieval techniques become inadequate </a:t>
            </a:r>
            <a:r>
              <a:rPr lang="en-US"/>
              <a:t>for the increasingly vast amounts of text data. </a:t>
            </a:r>
            <a:endParaRPr/>
          </a:p>
          <a:p>
            <a:pPr marL="228600" lvl="0" indent="-228600" algn="just" rtl="0">
              <a:lnSpc>
                <a:spcPct val="90000"/>
              </a:lnSpc>
              <a:spcBef>
                <a:spcPts val="1000"/>
              </a:spcBef>
              <a:spcAft>
                <a:spcPts val="0"/>
              </a:spcAft>
              <a:buClr>
                <a:schemeClr val="dk1"/>
              </a:buClr>
              <a:buSzPts val="2800"/>
              <a:buChar char="•"/>
            </a:pPr>
            <a:r>
              <a:rPr lang="en-US"/>
              <a:t>Typically, only </a:t>
            </a:r>
            <a:r>
              <a:rPr lang="en-US">
                <a:solidFill>
                  <a:srgbClr val="FF0000"/>
                </a:solidFill>
              </a:rPr>
              <a:t>a small fraction of the many available documents will be relevant</a:t>
            </a:r>
            <a:r>
              <a:rPr lang="en-US"/>
              <a:t> to a given individual user. </a:t>
            </a:r>
            <a:endParaRPr/>
          </a:p>
          <a:p>
            <a:pPr marL="228600" lvl="0" indent="-228600" algn="just" rtl="0">
              <a:lnSpc>
                <a:spcPct val="90000"/>
              </a:lnSpc>
              <a:spcBef>
                <a:spcPts val="1000"/>
              </a:spcBef>
              <a:spcAft>
                <a:spcPts val="0"/>
              </a:spcAft>
              <a:buClr>
                <a:schemeClr val="dk1"/>
              </a:buClr>
              <a:buSzPts val="2800"/>
              <a:buChar char="•"/>
            </a:pPr>
            <a:r>
              <a:rPr lang="en-US"/>
              <a:t>Without knowing what could be in the documents, it is difficult to formulate effective queries for analyzing and extracting useful information from the data. </a:t>
            </a:r>
            <a:endParaRPr/>
          </a:p>
          <a:p>
            <a:pPr marL="228600" lvl="0" indent="-228600" algn="just" rtl="0">
              <a:lnSpc>
                <a:spcPct val="90000"/>
              </a:lnSpc>
              <a:spcBef>
                <a:spcPts val="1000"/>
              </a:spcBef>
              <a:spcAft>
                <a:spcPts val="0"/>
              </a:spcAft>
              <a:buClr>
                <a:schemeClr val="dk1"/>
              </a:buClr>
              <a:buSzPts val="2800"/>
              <a:buChar char="•"/>
            </a:pPr>
            <a:r>
              <a:rPr lang="en-US"/>
              <a:t>Users need tools to compare different documents, rank the importance and relevance of the documents, or find patterns and trends across multiple documents. </a:t>
            </a:r>
            <a:endParaRPr/>
          </a:p>
          <a:p>
            <a:pPr marL="228600" lvl="0" indent="-228600" algn="just" rtl="0">
              <a:lnSpc>
                <a:spcPct val="90000"/>
              </a:lnSpc>
              <a:spcBef>
                <a:spcPts val="1000"/>
              </a:spcBef>
              <a:spcAft>
                <a:spcPts val="0"/>
              </a:spcAft>
              <a:buClr>
                <a:schemeClr val="dk1"/>
              </a:buClr>
              <a:buSzPts val="2800"/>
              <a:buChar char="•"/>
            </a:pPr>
            <a:r>
              <a:rPr lang="en-US"/>
              <a:t>Thus, text mining has become an increasingly popular and essential theme in data mining.</a:t>
            </a:r>
            <a:endParaRPr/>
          </a:p>
          <a:p>
            <a:pPr marL="228600" lvl="0" indent="-50800" algn="just" rtl="0">
              <a:lnSpc>
                <a:spcPct val="90000"/>
              </a:lnSpc>
              <a:spcBef>
                <a:spcPts val="1000"/>
              </a:spcBef>
              <a:spcAft>
                <a:spcPts val="0"/>
              </a:spcAft>
              <a:buClr>
                <a:schemeClr val="dk1"/>
              </a:buClr>
              <a:buSzPts val="2800"/>
              <a:buNone/>
            </a:pPr>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480"/>
        <p:cNvGrpSpPr/>
        <p:nvPr/>
      </p:nvGrpSpPr>
      <p:grpSpPr>
        <a:xfrm>
          <a:off x="0" y="0"/>
          <a:ext cx="0" cy="0"/>
          <a:chOff x="0" y="0"/>
          <a:chExt cx="0" cy="0"/>
        </a:xfrm>
      </p:grpSpPr>
      <p:sp>
        <p:nvSpPr>
          <p:cNvPr id="481" name="Google Shape;481;p7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endParaRPr/>
          </a:p>
        </p:txBody>
      </p:sp>
      <p:sp>
        <p:nvSpPr>
          <p:cNvPr id="482" name="Google Shape;482;p75"/>
          <p:cNvSpPr txBox="1">
            <a:spLocks noGrp="1"/>
          </p:cNvSpPr>
          <p:nvPr>
            <p:ph type="body" idx="1"/>
          </p:nvPr>
        </p:nvSpPr>
        <p:spPr>
          <a:xfrm>
            <a:off x="838200" y="365125"/>
            <a:ext cx="10515600" cy="5811838"/>
          </a:xfrm>
          <a:prstGeom prst="rect">
            <a:avLst/>
          </a:prstGeom>
          <a:noFill/>
          <a:ln>
            <a:noFill/>
          </a:ln>
        </p:spPr>
        <p:txBody>
          <a:bodyPr spcFirstLastPara="1" wrap="square" lIns="91425" tIns="45700" rIns="91425" bIns="45700" anchor="t" anchorCtr="0">
            <a:normAutofit fontScale="85000" lnSpcReduction="10000"/>
          </a:bodyPr>
          <a:lstStyle/>
          <a:p>
            <a:pPr marL="228600" lvl="0" indent="-228600" algn="l" rtl="0">
              <a:lnSpc>
                <a:spcPct val="90000"/>
              </a:lnSpc>
              <a:spcBef>
                <a:spcPts val="0"/>
              </a:spcBef>
              <a:spcAft>
                <a:spcPts val="0"/>
              </a:spcAft>
              <a:buClr>
                <a:srgbClr val="2B3E51"/>
              </a:buClr>
              <a:buSzPct val="100000"/>
              <a:buChar char="•"/>
            </a:pPr>
            <a:r>
              <a:rPr lang="en-US" b="1" i="0">
                <a:solidFill>
                  <a:srgbClr val="2B3E51"/>
                </a:solidFill>
                <a:latin typeface="Open Sans"/>
                <a:ea typeface="Open Sans"/>
                <a:cs typeface="Open Sans"/>
                <a:sym typeface="Open Sans"/>
              </a:rPr>
              <a:t>Text analysis (TA)</a:t>
            </a:r>
            <a:r>
              <a:rPr lang="en-US" b="0" i="0">
                <a:solidFill>
                  <a:srgbClr val="2B3E51"/>
                </a:solidFill>
                <a:latin typeface="Open Sans"/>
                <a:ea typeface="Open Sans"/>
                <a:cs typeface="Open Sans"/>
                <a:sym typeface="Open Sans"/>
              </a:rPr>
              <a:t> is a </a:t>
            </a:r>
            <a:r>
              <a:rPr lang="en-US" b="0" i="0" u="sng" strike="noStrike">
                <a:solidFill>
                  <a:schemeClr val="hlink"/>
                </a:solidFill>
                <a:latin typeface="Open Sans"/>
                <a:ea typeface="Open Sans"/>
                <a:cs typeface="Open Sans"/>
                <a:sym typeface="Open Sans"/>
                <a:hlinkClick r:id="rId3"/>
              </a:rPr>
              <a:t>machine learning</a:t>
            </a:r>
            <a:r>
              <a:rPr lang="en-US" b="0" i="0">
                <a:solidFill>
                  <a:srgbClr val="2B3E51"/>
                </a:solidFill>
                <a:latin typeface="Open Sans"/>
                <a:ea typeface="Open Sans"/>
                <a:cs typeface="Open Sans"/>
                <a:sym typeface="Open Sans"/>
              </a:rPr>
              <a:t> technique used to automatically extract valuable insights from unstructured text data. Companies use text analysis tools to quickly digest online data and documents, and transform them into actionable insights.</a:t>
            </a:r>
            <a:endParaRPr/>
          </a:p>
          <a:p>
            <a:pPr marL="228600" lvl="0" indent="-228600" algn="l" rtl="0">
              <a:lnSpc>
                <a:spcPct val="90000"/>
              </a:lnSpc>
              <a:spcBef>
                <a:spcPts val="1000"/>
              </a:spcBef>
              <a:spcAft>
                <a:spcPts val="0"/>
              </a:spcAft>
              <a:buClr>
                <a:srgbClr val="2B3E51"/>
              </a:buClr>
              <a:buSzPct val="100000"/>
              <a:buChar char="•"/>
            </a:pPr>
            <a:r>
              <a:rPr lang="en-US" b="1" i="0">
                <a:solidFill>
                  <a:srgbClr val="2B3E51"/>
                </a:solidFill>
                <a:latin typeface="Open Sans"/>
                <a:ea typeface="Open Sans"/>
                <a:cs typeface="Open Sans"/>
                <a:sym typeface="Open Sans"/>
              </a:rPr>
              <a:t>Text analysis delivers </a:t>
            </a:r>
            <a:r>
              <a:rPr lang="en-US" b="1">
                <a:solidFill>
                  <a:srgbClr val="2B3E51"/>
                </a:solidFill>
                <a:latin typeface="Open Sans"/>
                <a:ea typeface="Open Sans"/>
                <a:cs typeface="Open Sans"/>
                <a:sym typeface="Open Sans"/>
              </a:rPr>
              <a:t>qualitative results and </a:t>
            </a:r>
            <a:r>
              <a:rPr lang="en-US" b="1" i="0">
                <a:solidFill>
                  <a:srgbClr val="2B3E51"/>
                </a:solidFill>
                <a:latin typeface="Open Sans"/>
                <a:ea typeface="Open Sans"/>
                <a:cs typeface="Open Sans"/>
                <a:sym typeface="Open Sans"/>
              </a:rPr>
              <a:t>text analytics delivers quantitative results.</a:t>
            </a:r>
            <a:endParaRPr/>
          </a:p>
          <a:p>
            <a:pPr marL="228600" lvl="0" indent="-77470" algn="l" rtl="0">
              <a:lnSpc>
                <a:spcPct val="90000"/>
              </a:lnSpc>
              <a:spcBef>
                <a:spcPts val="1000"/>
              </a:spcBef>
              <a:spcAft>
                <a:spcPts val="0"/>
              </a:spcAft>
              <a:buClr>
                <a:schemeClr val="dk1"/>
              </a:buClr>
              <a:buSzPct val="100000"/>
              <a:buNone/>
            </a:pPr>
            <a:endParaRPr b="1">
              <a:solidFill>
                <a:srgbClr val="2B3E51"/>
              </a:solidFill>
              <a:latin typeface="Open Sans"/>
              <a:ea typeface="Open Sans"/>
              <a:cs typeface="Open Sans"/>
              <a:sym typeface="Open Sans"/>
            </a:endParaRPr>
          </a:p>
          <a:p>
            <a:pPr marL="228600" lvl="0" indent="-228600" algn="l" rtl="0">
              <a:lnSpc>
                <a:spcPct val="90000"/>
              </a:lnSpc>
              <a:spcBef>
                <a:spcPts val="1000"/>
              </a:spcBef>
              <a:spcAft>
                <a:spcPts val="0"/>
              </a:spcAft>
              <a:buClr>
                <a:srgbClr val="2B3E51"/>
              </a:buClr>
              <a:buSzPct val="100000"/>
              <a:buChar char="•"/>
            </a:pPr>
            <a:r>
              <a:rPr lang="en-US" b="1" i="0">
                <a:solidFill>
                  <a:srgbClr val="2B3E51"/>
                </a:solidFill>
                <a:latin typeface="Open Sans"/>
                <a:ea typeface="Open Sans"/>
                <a:cs typeface="Open Sans"/>
                <a:sym typeface="Open Sans"/>
              </a:rPr>
              <a:t> </a:t>
            </a:r>
            <a:r>
              <a:rPr lang="en-US" b="0" i="0">
                <a:solidFill>
                  <a:srgbClr val="2B3E51"/>
                </a:solidFill>
                <a:latin typeface="Open Sans"/>
                <a:ea typeface="Open Sans"/>
                <a:cs typeface="Open Sans"/>
                <a:sym typeface="Open Sans"/>
              </a:rPr>
              <a:t>If a machine performs text analysis, it identifies important information within the text itself, but if it performs text analytics, it reveals patterns across thousands of texts, resulting in graphs, reports, tables etc.</a:t>
            </a:r>
            <a:endParaRPr/>
          </a:p>
          <a:p>
            <a:pPr marL="228600" lvl="0" indent="-228600" algn="l" rtl="0">
              <a:lnSpc>
                <a:spcPct val="90000"/>
              </a:lnSpc>
              <a:spcBef>
                <a:spcPts val="1000"/>
              </a:spcBef>
              <a:spcAft>
                <a:spcPts val="0"/>
              </a:spcAft>
              <a:buClr>
                <a:srgbClr val="2B3E51"/>
              </a:buClr>
              <a:buSzPct val="100000"/>
              <a:buChar char="•"/>
            </a:pPr>
            <a:r>
              <a:rPr lang="en-US" b="0" i="0">
                <a:solidFill>
                  <a:srgbClr val="2B3E51"/>
                </a:solidFill>
                <a:latin typeface="Rubik"/>
                <a:ea typeface="Rubik"/>
                <a:cs typeface="Rubik"/>
                <a:sym typeface="Rubik"/>
              </a:rPr>
              <a:t>Text Analysis Is Scalable</a:t>
            </a:r>
            <a:endParaRPr/>
          </a:p>
          <a:p>
            <a:pPr marL="228600" lvl="0" indent="-228600" algn="l" rtl="0">
              <a:lnSpc>
                <a:spcPct val="90000"/>
              </a:lnSpc>
              <a:spcBef>
                <a:spcPts val="1000"/>
              </a:spcBef>
              <a:spcAft>
                <a:spcPts val="0"/>
              </a:spcAft>
              <a:buClr>
                <a:srgbClr val="008BFF"/>
              </a:buClr>
              <a:buSzPct val="100000"/>
              <a:buChar char="•"/>
            </a:pPr>
            <a:r>
              <a:rPr lang="en-US" b="0" i="0" u="sng" strike="noStrike">
                <a:solidFill>
                  <a:schemeClr val="hlink"/>
                </a:solidFill>
                <a:latin typeface="Open Sans"/>
                <a:ea typeface="Open Sans"/>
                <a:cs typeface="Open Sans"/>
                <a:sym typeface="Open Sans"/>
                <a:hlinkClick r:id="rId4"/>
              </a:rPr>
              <a:t>Text analysis tools</a:t>
            </a:r>
            <a:r>
              <a:rPr lang="en-US" b="0" i="0">
                <a:solidFill>
                  <a:srgbClr val="2B3E51"/>
                </a:solidFill>
                <a:latin typeface="Open Sans"/>
                <a:ea typeface="Open Sans"/>
                <a:cs typeface="Open Sans"/>
                <a:sym typeface="Open Sans"/>
              </a:rPr>
              <a:t> allow businesses to structure vast quantities of information, like emails, chats, social media, support tickets, documents, and so on, in seconds rather than days, so you can redirect extra resources to more important business tasks.</a:t>
            </a:r>
            <a:endParaRPr/>
          </a:p>
          <a:p>
            <a:pPr marL="228600" lvl="0" indent="-228600" algn="l" rtl="0">
              <a:lnSpc>
                <a:spcPct val="90000"/>
              </a:lnSpc>
              <a:spcBef>
                <a:spcPts val="1000"/>
              </a:spcBef>
              <a:spcAft>
                <a:spcPts val="0"/>
              </a:spcAft>
              <a:buClr>
                <a:srgbClr val="2B3E51"/>
              </a:buClr>
              <a:buSzPct val="100000"/>
              <a:buChar char="•"/>
            </a:pPr>
            <a:r>
              <a:rPr lang="en-US" b="0" i="0">
                <a:solidFill>
                  <a:srgbClr val="2B3E51"/>
                </a:solidFill>
                <a:latin typeface="Rubik"/>
                <a:ea typeface="Rubik"/>
                <a:cs typeface="Rubik"/>
                <a:sym typeface="Rubik"/>
              </a:rPr>
              <a:t>Analyze Text in Real-time</a:t>
            </a:r>
            <a:endParaRPr/>
          </a:p>
          <a:p>
            <a:pPr marL="228600" lvl="0" indent="-77470" algn="l" rtl="0">
              <a:lnSpc>
                <a:spcPct val="90000"/>
              </a:lnSpc>
              <a:spcBef>
                <a:spcPts val="1000"/>
              </a:spcBef>
              <a:spcAft>
                <a:spcPts val="0"/>
              </a:spcAft>
              <a:buClr>
                <a:schemeClr val="dk1"/>
              </a:buClr>
              <a:buSzPct val="100000"/>
              <a:buNone/>
            </a:pPr>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486"/>
        <p:cNvGrpSpPr/>
        <p:nvPr/>
      </p:nvGrpSpPr>
      <p:grpSpPr>
        <a:xfrm>
          <a:off x="0" y="0"/>
          <a:ext cx="0" cy="0"/>
          <a:chOff x="0" y="0"/>
          <a:chExt cx="0" cy="0"/>
        </a:xfrm>
      </p:grpSpPr>
      <p:sp>
        <p:nvSpPr>
          <p:cNvPr id="487" name="Google Shape;487;p7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endParaRPr/>
          </a:p>
        </p:txBody>
      </p:sp>
      <p:pic>
        <p:nvPicPr>
          <p:cNvPr id="488" name="Google Shape;488;p76"/>
          <p:cNvPicPr preferRelativeResize="0">
            <a:picLocks noGrp="1"/>
          </p:cNvPicPr>
          <p:nvPr>
            <p:ph type="body" idx="1"/>
          </p:nvPr>
        </p:nvPicPr>
        <p:blipFill rotWithShape="1">
          <a:blip r:embed="rId3">
            <a:alphaModFix/>
          </a:blip>
          <a:srcRect/>
          <a:stretch/>
        </p:blipFill>
        <p:spPr>
          <a:xfrm>
            <a:off x="3101379" y="1412777"/>
            <a:ext cx="5989243" cy="3959389"/>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492"/>
        <p:cNvGrpSpPr/>
        <p:nvPr/>
      </p:nvGrpSpPr>
      <p:grpSpPr>
        <a:xfrm>
          <a:off x="0" y="0"/>
          <a:ext cx="0" cy="0"/>
          <a:chOff x="0" y="0"/>
          <a:chExt cx="0" cy="0"/>
        </a:xfrm>
      </p:grpSpPr>
      <p:sp>
        <p:nvSpPr>
          <p:cNvPr id="493" name="Google Shape;493;p7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endParaRPr/>
          </a:p>
        </p:txBody>
      </p:sp>
      <p:sp>
        <p:nvSpPr>
          <p:cNvPr id="494" name="Google Shape;494;p77"/>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fontScale="85000" lnSpcReduction="20000"/>
          </a:bodyPr>
          <a:lstStyle/>
          <a:p>
            <a:pPr marL="228600" lvl="0" indent="-228600" algn="l" rtl="0">
              <a:lnSpc>
                <a:spcPct val="90000"/>
              </a:lnSpc>
              <a:spcBef>
                <a:spcPts val="0"/>
              </a:spcBef>
              <a:spcAft>
                <a:spcPts val="0"/>
              </a:spcAft>
              <a:buClr>
                <a:srgbClr val="008BFF"/>
              </a:buClr>
              <a:buSzPct val="100000"/>
              <a:buChar char="•"/>
            </a:pPr>
            <a:r>
              <a:rPr lang="en-US" b="0" i="0" u="sng" strike="noStrike">
                <a:solidFill>
                  <a:schemeClr val="hlink"/>
                </a:solidFill>
                <a:latin typeface="Open Sans"/>
                <a:ea typeface="Open Sans"/>
                <a:cs typeface="Open Sans"/>
                <a:sym typeface="Open Sans"/>
                <a:hlinkClick r:id="rId3"/>
              </a:rPr>
              <a:t>Text classification</a:t>
            </a:r>
            <a:r>
              <a:rPr lang="en-US" b="0" i="0">
                <a:solidFill>
                  <a:srgbClr val="2B3E51"/>
                </a:solidFill>
                <a:latin typeface="Open Sans"/>
                <a:ea typeface="Open Sans"/>
                <a:cs typeface="Open Sans"/>
                <a:sym typeface="Open Sans"/>
              </a:rPr>
              <a:t> is the process of assigning predefined tags or categories to unstructured text. It's considered one of the most useful natural language processing techniques because it's so versatile and can organize, structure, and categorize pretty much any form of text to deliver meaningful data and solve problems. </a:t>
            </a:r>
            <a:r>
              <a:rPr lang="en-US" b="0" i="0" u="sng" strike="noStrike">
                <a:solidFill>
                  <a:schemeClr val="hlink"/>
                </a:solidFill>
                <a:latin typeface="Open Sans"/>
                <a:ea typeface="Open Sans"/>
                <a:cs typeface="Open Sans"/>
                <a:sym typeface="Open Sans"/>
                <a:hlinkClick r:id="rId4"/>
              </a:rPr>
              <a:t>Natural language processing</a:t>
            </a:r>
            <a:r>
              <a:rPr lang="en-US" b="0" i="0">
                <a:solidFill>
                  <a:srgbClr val="2B3E51"/>
                </a:solidFill>
                <a:latin typeface="Open Sans"/>
                <a:ea typeface="Open Sans"/>
                <a:cs typeface="Open Sans"/>
                <a:sym typeface="Open Sans"/>
              </a:rPr>
              <a:t> (NLP) is a machine learning technique that allows computers to break down and understand text much as a human would.</a:t>
            </a:r>
            <a:endParaRPr/>
          </a:p>
          <a:p>
            <a:pPr marL="228600" lvl="0" indent="-228600" algn="l" rtl="0">
              <a:lnSpc>
                <a:spcPct val="90000"/>
              </a:lnSpc>
              <a:spcBef>
                <a:spcPts val="1000"/>
              </a:spcBef>
              <a:spcAft>
                <a:spcPts val="0"/>
              </a:spcAft>
              <a:buClr>
                <a:srgbClr val="2B3E51"/>
              </a:buClr>
              <a:buSzPct val="100000"/>
              <a:buChar char="•"/>
            </a:pPr>
            <a:r>
              <a:rPr lang="en-US" b="0" i="0">
                <a:solidFill>
                  <a:srgbClr val="2B3E51"/>
                </a:solidFill>
                <a:latin typeface="Rubik"/>
                <a:ea typeface="Rubik"/>
                <a:cs typeface="Rubik"/>
                <a:sym typeface="Rubik"/>
              </a:rPr>
              <a:t>Sentiment Analysis</a:t>
            </a:r>
            <a:endParaRPr/>
          </a:p>
          <a:p>
            <a:pPr marL="228600" lvl="0" indent="-228600" algn="l" rtl="0">
              <a:lnSpc>
                <a:spcPct val="90000"/>
              </a:lnSpc>
              <a:spcBef>
                <a:spcPts val="1000"/>
              </a:spcBef>
              <a:spcAft>
                <a:spcPts val="0"/>
              </a:spcAft>
              <a:buClr>
                <a:srgbClr val="2B3E51"/>
              </a:buClr>
              <a:buSzPct val="100000"/>
              <a:buChar char="•"/>
            </a:pPr>
            <a:r>
              <a:rPr lang="en-US" b="0" i="0">
                <a:solidFill>
                  <a:srgbClr val="2B3E51"/>
                </a:solidFill>
                <a:latin typeface="Open Sans"/>
                <a:ea typeface="Open Sans"/>
                <a:cs typeface="Open Sans"/>
                <a:sym typeface="Open Sans"/>
              </a:rPr>
              <a:t>Customers freely leave their opinions about businesses and products in customer service interactions, on surveys, and all over the internet. </a:t>
            </a:r>
            <a:r>
              <a:rPr lang="en-US" b="0" i="0" u="sng" strike="noStrike">
                <a:solidFill>
                  <a:schemeClr val="hlink"/>
                </a:solidFill>
                <a:latin typeface="Open Sans"/>
                <a:ea typeface="Open Sans"/>
                <a:cs typeface="Open Sans"/>
                <a:sym typeface="Open Sans"/>
                <a:hlinkClick r:id="rId5"/>
              </a:rPr>
              <a:t>Sentiment analysis</a:t>
            </a:r>
            <a:r>
              <a:rPr lang="en-US" b="0" i="0">
                <a:solidFill>
                  <a:srgbClr val="2B3E51"/>
                </a:solidFill>
                <a:latin typeface="Open Sans"/>
                <a:ea typeface="Open Sans"/>
                <a:cs typeface="Open Sans"/>
                <a:sym typeface="Open Sans"/>
              </a:rPr>
              <a:t> uses powerful machine learning algorithms to automatically read and classify for opinion polarity (positive, negative, neutral) and beyond, into the feelings and emotions of the writer, even context and sarcasm.</a:t>
            </a:r>
            <a:endParaRPr/>
          </a:p>
          <a:p>
            <a:pPr marL="228600" lvl="0" indent="-77470" algn="l" rtl="0">
              <a:lnSpc>
                <a:spcPct val="90000"/>
              </a:lnSpc>
              <a:spcBef>
                <a:spcPts val="1000"/>
              </a:spcBef>
              <a:spcAft>
                <a:spcPts val="0"/>
              </a:spcAft>
              <a:buClr>
                <a:schemeClr val="dk1"/>
              </a:buClr>
              <a:buSzPct val="100000"/>
              <a:buNone/>
            </a:pPr>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498"/>
        <p:cNvGrpSpPr/>
        <p:nvPr/>
      </p:nvGrpSpPr>
      <p:grpSpPr>
        <a:xfrm>
          <a:off x="0" y="0"/>
          <a:ext cx="0" cy="0"/>
          <a:chOff x="0" y="0"/>
          <a:chExt cx="0" cy="0"/>
        </a:xfrm>
      </p:grpSpPr>
      <p:sp>
        <p:nvSpPr>
          <p:cNvPr id="499" name="Google Shape;499;p7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endParaRPr/>
          </a:p>
        </p:txBody>
      </p:sp>
      <p:sp>
        <p:nvSpPr>
          <p:cNvPr id="500" name="Google Shape;500;p78"/>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rgbClr val="273239"/>
              </a:buClr>
              <a:buSzPts val="2800"/>
              <a:buChar char="•"/>
            </a:pPr>
            <a:r>
              <a:rPr lang="en-US" b="0" i="0">
                <a:solidFill>
                  <a:srgbClr val="273239"/>
                </a:solidFill>
                <a:latin typeface="Arial"/>
                <a:ea typeface="Arial"/>
                <a:cs typeface="Arial"/>
                <a:sym typeface="Arial"/>
              </a:rPr>
              <a:t>Text mining is a component of data mining that deals specifically with unstructured text data. It involves the use of natural language processing (NLP) techniques to extract useful information and insights from large amounts of unstructured text data. Text mining can be used as a preprocessing step for data mining or as a standalone process for specific tasks.</a:t>
            </a:r>
            <a:endParaRPr/>
          </a:p>
          <a:p>
            <a:pPr marL="228600" lvl="0" indent="-228600" algn="l" rtl="0">
              <a:lnSpc>
                <a:spcPct val="90000"/>
              </a:lnSpc>
              <a:spcBef>
                <a:spcPts val="1000"/>
              </a:spcBef>
              <a:spcAft>
                <a:spcPts val="0"/>
              </a:spcAft>
              <a:buClr>
                <a:srgbClr val="273239"/>
              </a:buClr>
              <a:buSzPts val="2800"/>
              <a:buChar char="•"/>
            </a:pPr>
            <a:r>
              <a:rPr lang="en-US" b="1" i="1">
                <a:solidFill>
                  <a:srgbClr val="273239"/>
                </a:solidFill>
                <a:latin typeface="Arial"/>
                <a:ea typeface="Arial"/>
                <a:cs typeface="Arial"/>
                <a:sym typeface="Arial"/>
              </a:rPr>
              <a:t>“Extraction of interesting information or patterns from data in large databases is known as data mining.”</a:t>
            </a:r>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504"/>
        <p:cNvGrpSpPr/>
        <p:nvPr/>
      </p:nvGrpSpPr>
      <p:grpSpPr>
        <a:xfrm>
          <a:off x="0" y="0"/>
          <a:ext cx="0" cy="0"/>
          <a:chOff x="0" y="0"/>
          <a:chExt cx="0" cy="0"/>
        </a:xfrm>
      </p:grpSpPr>
      <p:sp>
        <p:nvSpPr>
          <p:cNvPr id="505" name="Google Shape;505;p7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endParaRPr/>
          </a:p>
        </p:txBody>
      </p:sp>
      <p:pic>
        <p:nvPicPr>
          <p:cNvPr id="506" name="Google Shape;506;p79"/>
          <p:cNvPicPr preferRelativeResize="0">
            <a:picLocks noGrp="1"/>
          </p:cNvPicPr>
          <p:nvPr>
            <p:ph type="body" idx="1"/>
          </p:nvPr>
        </p:nvPicPr>
        <p:blipFill rotWithShape="1">
          <a:blip r:embed="rId3">
            <a:alphaModFix/>
          </a:blip>
          <a:srcRect/>
          <a:stretch/>
        </p:blipFill>
        <p:spPr>
          <a:xfrm>
            <a:off x="658402" y="-269705"/>
            <a:ext cx="9169909" cy="2306987"/>
          </a:xfrm>
          <a:prstGeom prst="rect">
            <a:avLst/>
          </a:prstGeom>
          <a:noFill/>
          <a:ln>
            <a:noFill/>
          </a:ln>
        </p:spPr>
      </p:pic>
      <p:pic>
        <p:nvPicPr>
          <p:cNvPr id="507" name="Google Shape;507;p79"/>
          <p:cNvPicPr preferRelativeResize="0"/>
          <p:nvPr/>
        </p:nvPicPr>
        <p:blipFill rotWithShape="1">
          <a:blip r:embed="rId4">
            <a:alphaModFix/>
          </a:blip>
          <a:srcRect/>
          <a:stretch/>
        </p:blipFill>
        <p:spPr>
          <a:xfrm>
            <a:off x="838200" y="1690688"/>
            <a:ext cx="8990111" cy="1837684"/>
          </a:xfrm>
          <a:prstGeom prst="rect">
            <a:avLst/>
          </a:prstGeom>
          <a:noFill/>
          <a:ln>
            <a:noFill/>
          </a:ln>
        </p:spPr>
      </p:pic>
      <p:pic>
        <p:nvPicPr>
          <p:cNvPr id="508" name="Google Shape;508;p79"/>
          <p:cNvPicPr preferRelativeResize="0"/>
          <p:nvPr/>
        </p:nvPicPr>
        <p:blipFill rotWithShape="1">
          <a:blip r:embed="rId5">
            <a:alphaModFix/>
          </a:blip>
          <a:srcRect/>
          <a:stretch/>
        </p:blipFill>
        <p:spPr>
          <a:xfrm>
            <a:off x="816498" y="3126549"/>
            <a:ext cx="7241928" cy="408152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9" name="Google Shape;119;p19"/>
          <p:cNvSpPr txBox="1">
            <a:spLocks noGrp="1"/>
          </p:cNvSpPr>
          <p:nvPr>
            <p:ph type="body" idx="1"/>
          </p:nvPr>
        </p:nvSpPr>
        <p:spPr>
          <a:xfrm>
            <a:off x="838200" y="339365"/>
            <a:ext cx="10515600" cy="5837597"/>
          </a:xfrm>
          <a:prstGeom prst="rect">
            <a:avLst/>
          </a:prstGeom>
          <a:noFill/>
          <a:ln>
            <a:noFill/>
          </a:ln>
        </p:spPr>
        <p:txBody>
          <a:bodyPr spcFirstLastPara="1" wrap="square" lIns="91425" tIns="45700" rIns="91425" bIns="45700" anchor="t" anchorCtr="0">
            <a:normAutofit fontScale="77500" lnSpcReduction="20000"/>
          </a:bodyPr>
          <a:lstStyle/>
          <a:p>
            <a:pPr marL="228600" lvl="0" indent="-228600" algn="l" rtl="0">
              <a:lnSpc>
                <a:spcPct val="90000"/>
              </a:lnSpc>
              <a:spcBef>
                <a:spcPts val="0"/>
              </a:spcBef>
              <a:spcAft>
                <a:spcPts val="0"/>
              </a:spcAft>
              <a:buClr>
                <a:srgbClr val="273239"/>
              </a:buClr>
              <a:buSzPct val="100000"/>
              <a:buChar char="•"/>
            </a:pPr>
            <a:r>
              <a:rPr lang="en-US" sz="2900" b="1" i="0" dirty="0">
                <a:solidFill>
                  <a:srgbClr val="273239"/>
                </a:solidFill>
                <a:latin typeface="Times New Roman" panose="02020603050405020304" pitchFamily="18" charset="0"/>
                <a:ea typeface="Arial"/>
                <a:cs typeface="Times New Roman" panose="02020603050405020304" pitchFamily="18" charset="0"/>
                <a:sym typeface="Arial"/>
              </a:rPr>
              <a:t>1. Web Content Data:</a:t>
            </a:r>
            <a:r>
              <a:rPr lang="en-US" sz="2900" b="0" i="0" dirty="0">
                <a:solidFill>
                  <a:srgbClr val="273239"/>
                </a:solidFill>
                <a:latin typeface="Times New Roman" panose="02020603050405020304" pitchFamily="18" charset="0"/>
                <a:ea typeface="Arial"/>
                <a:cs typeface="Times New Roman" panose="02020603050405020304" pitchFamily="18" charset="0"/>
                <a:sym typeface="Arial"/>
              </a:rPr>
              <a:t> The common forms of web content data are </a:t>
            </a:r>
            <a:r>
              <a:rPr lang="en-US" sz="2900" b="1" i="0" dirty="0">
                <a:solidFill>
                  <a:srgbClr val="273239"/>
                </a:solidFill>
                <a:latin typeface="Times New Roman" panose="02020603050405020304" pitchFamily="18" charset="0"/>
                <a:ea typeface="Arial"/>
                <a:cs typeface="Times New Roman" panose="02020603050405020304" pitchFamily="18" charset="0"/>
                <a:sym typeface="Arial"/>
              </a:rPr>
              <a:t>HTML, web pages, images audio-video</a:t>
            </a:r>
            <a:r>
              <a:rPr lang="en-US" sz="2900" b="0" i="0" dirty="0">
                <a:solidFill>
                  <a:srgbClr val="273239"/>
                </a:solidFill>
                <a:latin typeface="Times New Roman" panose="02020603050405020304" pitchFamily="18" charset="0"/>
                <a:ea typeface="Arial"/>
                <a:cs typeface="Times New Roman" panose="02020603050405020304" pitchFamily="18" charset="0"/>
                <a:sym typeface="Arial"/>
              </a:rPr>
              <a:t>, etc. The main being the HTML format. Though it may differ from browser to browser the common basic layout/structure would be the same everywhere. Since it’s the most popular in web content data. </a:t>
            </a:r>
            <a:r>
              <a:rPr lang="en-US" sz="2900" b="1" i="0" dirty="0">
                <a:solidFill>
                  <a:srgbClr val="273239"/>
                </a:solidFill>
                <a:latin typeface="Times New Roman" panose="02020603050405020304" pitchFamily="18" charset="0"/>
                <a:ea typeface="Arial"/>
                <a:cs typeface="Times New Roman" panose="02020603050405020304" pitchFamily="18" charset="0"/>
                <a:sym typeface="Arial"/>
              </a:rPr>
              <a:t>XML and dynamic server pages like JSP, PHP,</a:t>
            </a:r>
            <a:r>
              <a:rPr lang="en-US" sz="2900" b="0" i="0" dirty="0">
                <a:solidFill>
                  <a:srgbClr val="273239"/>
                </a:solidFill>
                <a:latin typeface="Times New Roman" panose="02020603050405020304" pitchFamily="18" charset="0"/>
                <a:ea typeface="Arial"/>
                <a:cs typeface="Times New Roman" panose="02020603050405020304" pitchFamily="18" charset="0"/>
                <a:sym typeface="Arial"/>
              </a:rPr>
              <a:t> etc. are also various forms of web content data.</a:t>
            </a:r>
            <a:endParaRPr sz="2900" dirty="0">
              <a:latin typeface="Times New Roman" panose="02020603050405020304" pitchFamily="18" charset="0"/>
              <a:cs typeface="Times New Roman" panose="02020603050405020304" pitchFamily="18" charset="0"/>
            </a:endParaRPr>
          </a:p>
          <a:p>
            <a:pPr marL="228600" lvl="0" indent="-228600" algn="l" rtl="0">
              <a:lnSpc>
                <a:spcPct val="90000"/>
              </a:lnSpc>
              <a:spcBef>
                <a:spcPts val="1000"/>
              </a:spcBef>
              <a:spcAft>
                <a:spcPts val="0"/>
              </a:spcAft>
              <a:buClr>
                <a:srgbClr val="273239"/>
              </a:buClr>
              <a:buSzPct val="100000"/>
              <a:buChar char="•"/>
            </a:pPr>
            <a:r>
              <a:rPr lang="en-US" sz="2900" b="1" i="0" dirty="0">
                <a:solidFill>
                  <a:srgbClr val="273239"/>
                </a:solidFill>
                <a:latin typeface="Times New Roman" panose="02020603050405020304" pitchFamily="18" charset="0"/>
                <a:ea typeface="Arial"/>
                <a:cs typeface="Times New Roman" panose="02020603050405020304" pitchFamily="18" charset="0"/>
                <a:sym typeface="Arial"/>
              </a:rPr>
              <a:t>2. Web Structure Data:</a:t>
            </a:r>
            <a:r>
              <a:rPr lang="en-US" sz="2900" b="0" i="0" dirty="0">
                <a:solidFill>
                  <a:srgbClr val="273239"/>
                </a:solidFill>
                <a:latin typeface="Times New Roman" panose="02020603050405020304" pitchFamily="18" charset="0"/>
                <a:ea typeface="Arial"/>
                <a:cs typeface="Times New Roman" panose="02020603050405020304" pitchFamily="18" charset="0"/>
                <a:sym typeface="Arial"/>
              </a:rPr>
              <a:t> On a web page, there is content arranged according to HTML tags (which are known as </a:t>
            </a:r>
            <a:r>
              <a:rPr lang="en-US" sz="2900" b="0" i="0" dirty="0" err="1">
                <a:solidFill>
                  <a:srgbClr val="273239"/>
                </a:solidFill>
                <a:latin typeface="Times New Roman" panose="02020603050405020304" pitchFamily="18" charset="0"/>
                <a:ea typeface="Arial"/>
                <a:cs typeface="Times New Roman" panose="02020603050405020304" pitchFamily="18" charset="0"/>
                <a:sym typeface="Arial"/>
              </a:rPr>
              <a:t>intrapage</a:t>
            </a:r>
            <a:r>
              <a:rPr lang="en-US" sz="2900" b="0" i="0" dirty="0">
                <a:solidFill>
                  <a:srgbClr val="273239"/>
                </a:solidFill>
                <a:latin typeface="Times New Roman" panose="02020603050405020304" pitchFamily="18" charset="0"/>
                <a:ea typeface="Arial"/>
                <a:cs typeface="Times New Roman" panose="02020603050405020304" pitchFamily="18" charset="0"/>
                <a:sym typeface="Arial"/>
              </a:rPr>
              <a:t> structure information). The web pages usually have hyperlinks that connect the main webpage to the sub-web pages. This is called Inter-page structure information. So basically </a:t>
            </a:r>
            <a:r>
              <a:rPr lang="en-US" sz="2900" b="1" i="0" dirty="0">
                <a:solidFill>
                  <a:srgbClr val="273239"/>
                </a:solidFill>
                <a:latin typeface="Times New Roman" panose="02020603050405020304" pitchFamily="18" charset="0"/>
                <a:ea typeface="Arial"/>
                <a:cs typeface="Times New Roman" panose="02020603050405020304" pitchFamily="18" charset="0"/>
                <a:sym typeface="Arial"/>
              </a:rPr>
              <a:t>relationship/links describing the connection between webpages is web structure data.</a:t>
            </a:r>
            <a:endParaRPr sz="2900" dirty="0">
              <a:latin typeface="Times New Roman" panose="02020603050405020304" pitchFamily="18" charset="0"/>
              <a:cs typeface="Times New Roman" panose="02020603050405020304" pitchFamily="18" charset="0"/>
            </a:endParaRPr>
          </a:p>
          <a:p>
            <a:pPr marL="228600" lvl="0" indent="-228600" algn="l" rtl="0">
              <a:lnSpc>
                <a:spcPct val="90000"/>
              </a:lnSpc>
              <a:spcBef>
                <a:spcPts val="1000"/>
              </a:spcBef>
              <a:spcAft>
                <a:spcPts val="0"/>
              </a:spcAft>
              <a:buClr>
                <a:schemeClr val="dk1"/>
              </a:buClr>
              <a:buSzPct val="100000"/>
              <a:buChar char="•"/>
            </a:pPr>
            <a:br>
              <a:rPr lang="en-US" sz="2900" dirty="0">
                <a:latin typeface="Times New Roman" panose="02020603050405020304" pitchFamily="18" charset="0"/>
                <a:cs typeface="Times New Roman" panose="02020603050405020304" pitchFamily="18" charset="0"/>
              </a:rPr>
            </a:br>
            <a:r>
              <a:rPr lang="en-US" sz="2900" b="1" i="0" dirty="0">
                <a:solidFill>
                  <a:srgbClr val="273239"/>
                </a:solidFill>
                <a:latin typeface="Times New Roman" panose="02020603050405020304" pitchFamily="18" charset="0"/>
                <a:ea typeface="Arial"/>
                <a:cs typeface="Times New Roman" panose="02020603050405020304" pitchFamily="18" charset="0"/>
                <a:sym typeface="Arial"/>
              </a:rPr>
              <a:t>3. Web Usage Data:</a:t>
            </a:r>
            <a:r>
              <a:rPr lang="en-US" sz="2900" b="0" i="0" dirty="0">
                <a:solidFill>
                  <a:srgbClr val="273239"/>
                </a:solidFill>
                <a:latin typeface="Times New Roman" panose="02020603050405020304" pitchFamily="18" charset="0"/>
                <a:ea typeface="Arial"/>
                <a:cs typeface="Times New Roman" panose="02020603050405020304" pitchFamily="18" charset="0"/>
                <a:sym typeface="Arial"/>
              </a:rPr>
              <a:t> The main source of data here </a:t>
            </a:r>
            <a:r>
              <a:rPr lang="en-US" sz="2900" b="1" i="0" dirty="0">
                <a:solidFill>
                  <a:srgbClr val="273239"/>
                </a:solidFill>
                <a:latin typeface="Times New Roman" panose="02020603050405020304" pitchFamily="18" charset="0"/>
                <a:ea typeface="Arial"/>
                <a:cs typeface="Times New Roman" panose="02020603050405020304" pitchFamily="18" charset="0"/>
                <a:sym typeface="Arial"/>
              </a:rPr>
              <a:t>is-Web Server and Application Server</a:t>
            </a:r>
            <a:r>
              <a:rPr lang="en-US" sz="2900" b="0" i="0" dirty="0">
                <a:solidFill>
                  <a:srgbClr val="273239"/>
                </a:solidFill>
                <a:latin typeface="Times New Roman" panose="02020603050405020304" pitchFamily="18" charset="0"/>
                <a:ea typeface="Arial"/>
                <a:cs typeface="Times New Roman" panose="02020603050405020304" pitchFamily="18" charset="0"/>
                <a:sym typeface="Arial"/>
              </a:rPr>
              <a:t>. It involves log data which is collected by the main above two mentioned sources. Log files are created when a user/customer interacts with a web page. The data in this type can be mainly categorized into three types based on the source it comes from:</a:t>
            </a:r>
            <a:endParaRPr sz="2900" dirty="0">
              <a:latin typeface="Times New Roman" panose="02020603050405020304" pitchFamily="18" charset="0"/>
              <a:cs typeface="Times New Roman" panose="02020603050405020304" pitchFamily="18" charset="0"/>
            </a:endParaRPr>
          </a:p>
          <a:p>
            <a:pPr marL="228600" lvl="0" indent="-228600" algn="l" rtl="0">
              <a:lnSpc>
                <a:spcPct val="90000"/>
              </a:lnSpc>
              <a:spcBef>
                <a:spcPts val="1000"/>
              </a:spcBef>
              <a:spcAft>
                <a:spcPts val="0"/>
              </a:spcAft>
              <a:buClr>
                <a:srgbClr val="273239"/>
              </a:buClr>
              <a:buSzPct val="100000"/>
              <a:buFont typeface="Arial"/>
              <a:buChar char="•"/>
            </a:pPr>
            <a:r>
              <a:rPr lang="en-US" sz="2900" b="0" i="0" dirty="0">
                <a:solidFill>
                  <a:srgbClr val="273239"/>
                </a:solidFill>
                <a:latin typeface="Times New Roman" panose="02020603050405020304" pitchFamily="18" charset="0"/>
                <a:ea typeface="Arial"/>
                <a:cs typeface="Times New Roman" panose="02020603050405020304" pitchFamily="18" charset="0"/>
                <a:sym typeface="Arial"/>
              </a:rPr>
              <a:t>Server-side</a:t>
            </a:r>
            <a:endParaRPr sz="2900" dirty="0">
              <a:latin typeface="Times New Roman" panose="02020603050405020304" pitchFamily="18" charset="0"/>
              <a:cs typeface="Times New Roman" panose="02020603050405020304" pitchFamily="18" charset="0"/>
            </a:endParaRPr>
          </a:p>
          <a:p>
            <a:pPr marL="228600" lvl="0" indent="-228600" algn="l" rtl="0">
              <a:lnSpc>
                <a:spcPct val="90000"/>
              </a:lnSpc>
              <a:spcBef>
                <a:spcPts val="1000"/>
              </a:spcBef>
              <a:spcAft>
                <a:spcPts val="0"/>
              </a:spcAft>
              <a:buClr>
                <a:srgbClr val="273239"/>
              </a:buClr>
              <a:buSzPct val="100000"/>
              <a:buFont typeface="Arial"/>
              <a:buChar char="•"/>
            </a:pPr>
            <a:r>
              <a:rPr lang="en-US" sz="2900" b="0" i="0" dirty="0">
                <a:solidFill>
                  <a:srgbClr val="273239"/>
                </a:solidFill>
                <a:latin typeface="Times New Roman" panose="02020603050405020304" pitchFamily="18" charset="0"/>
                <a:ea typeface="Arial"/>
                <a:cs typeface="Times New Roman" panose="02020603050405020304" pitchFamily="18" charset="0"/>
                <a:sym typeface="Arial"/>
              </a:rPr>
              <a:t>Client-side</a:t>
            </a:r>
            <a:endParaRPr sz="2900" dirty="0">
              <a:latin typeface="Times New Roman" panose="02020603050405020304" pitchFamily="18" charset="0"/>
              <a:cs typeface="Times New Roman" panose="02020603050405020304" pitchFamily="18" charset="0"/>
            </a:endParaRPr>
          </a:p>
          <a:p>
            <a:pPr marL="228600" lvl="0" indent="-228600" algn="l" rtl="0">
              <a:lnSpc>
                <a:spcPct val="90000"/>
              </a:lnSpc>
              <a:spcBef>
                <a:spcPts val="1000"/>
              </a:spcBef>
              <a:spcAft>
                <a:spcPts val="0"/>
              </a:spcAft>
              <a:buClr>
                <a:srgbClr val="273239"/>
              </a:buClr>
              <a:buSzPct val="100000"/>
              <a:buFont typeface="Arial"/>
              <a:buChar char="•"/>
            </a:pPr>
            <a:r>
              <a:rPr lang="en-US" sz="2900" b="0" i="0" dirty="0">
                <a:solidFill>
                  <a:srgbClr val="273239"/>
                </a:solidFill>
                <a:latin typeface="Times New Roman" panose="02020603050405020304" pitchFamily="18" charset="0"/>
                <a:ea typeface="Arial"/>
                <a:cs typeface="Times New Roman" panose="02020603050405020304" pitchFamily="18" charset="0"/>
                <a:sym typeface="Arial"/>
              </a:rPr>
              <a:t>Proxy side.</a:t>
            </a:r>
            <a:endParaRPr sz="2900" dirty="0">
              <a:latin typeface="Times New Roman" panose="02020603050405020304" pitchFamily="18" charset="0"/>
              <a:cs typeface="Times New Roman" panose="02020603050405020304" pitchFamily="18" charset="0"/>
            </a:endParaRPr>
          </a:p>
          <a:p>
            <a:pPr marL="228600" lvl="0" indent="-228600" algn="l" rtl="0">
              <a:lnSpc>
                <a:spcPct val="90000"/>
              </a:lnSpc>
              <a:spcBef>
                <a:spcPts val="1000"/>
              </a:spcBef>
              <a:spcAft>
                <a:spcPts val="0"/>
              </a:spcAft>
              <a:buClr>
                <a:srgbClr val="273239"/>
              </a:buClr>
              <a:buSzPct val="100000"/>
              <a:buChar char="•"/>
            </a:pPr>
            <a:r>
              <a:rPr lang="en-US" sz="2900" b="0" i="0" dirty="0">
                <a:solidFill>
                  <a:srgbClr val="273239"/>
                </a:solidFill>
                <a:latin typeface="Times New Roman" panose="02020603050405020304" pitchFamily="18" charset="0"/>
                <a:ea typeface="Arial"/>
                <a:cs typeface="Times New Roman" panose="02020603050405020304" pitchFamily="18" charset="0"/>
                <a:sym typeface="Arial"/>
              </a:rPr>
              <a:t>There are other additional data sources also which include cookies, demographics, etc.</a:t>
            </a:r>
            <a:endParaRPr sz="2900" dirty="0">
              <a:latin typeface="Times New Roman" panose="02020603050405020304" pitchFamily="18" charset="0"/>
              <a:cs typeface="Times New Roman" panose="02020603050405020304" pitchFamily="18" charset="0"/>
            </a:endParaRPr>
          </a:p>
          <a:p>
            <a:pPr marL="228600" lvl="0" indent="-130810" algn="l" rtl="0">
              <a:lnSpc>
                <a:spcPct val="90000"/>
              </a:lnSpc>
              <a:spcBef>
                <a:spcPts val="1000"/>
              </a:spcBef>
              <a:spcAft>
                <a:spcPts val="0"/>
              </a:spcAft>
              <a:buClr>
                <a:schemeClr val="dk1"/>
              </a:buClr>
              <a:buSzPct val="100000"/>
              <a:buNone/>
            </a:pPr>
            <a:endParaRPr dirty="0"/>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512"/>
        <p:cNvGrpSpPr/>
        <p:nvPr/>
      </p:nvGrpSpPr>
      <p:grpSpPr>
        <a:xfrm>
          <a:off x="0" y="0"/>
          <a:ext cx="0" cy="0"/>
          <a:chOff x="0" y="0"/>
          <a:chExt cx="0" cy="0"/>
        </a:xfrm>
      </p:grpSpPr>
      <p:sp>
        <p:nvSpPr>
          <p:cNvPr id="513" name="Google Shape;513;p80"/>
          <p:cNvSpPr txBox="1">
            <a:spLocks noGrp="1"/>
          </p:cNvSpPr>
          <p:nvPr>
            <p:ph type="title"/>
          </p:nvPr>
        </p:nvSpPr>
        <p:spPr>
          <a:xfrm>
            <a:off x="838200" y="365125"/>
            <a:ext cx="10515600" cy="614589"/>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ct val="100000"/>
              <a:buFont typeface="Calibri"/>
              <a:buNone/>
            </a:pPr>
            <a:r>
              <a:rPr lang="en-US"/>
              <a:t>“What is information retrieval?”</a:t>
            </a:r>
            <a:endParaRPr/>
          </a:p>
        </p:txBody>
      </p:sp>
      <p:sp>
        <p:nvSpPr>
          <p:cNvPr id="514" name="Google Shape;514;p80"/>
          <p:cNvSpPr txBox="1">
            <a:spLocks noGrp="1"/>
          </p:cNvSpPr>
          <p:nvPr>
            <p:ph type="body" idx="1"/>
          </p:nvPr>
        </p:nvSpPr>
        <p:spPr>
          <a:xfrm>
            <a:off x="838200" y="979714"/>
            <a:ext cx="10515600" cy="5197249"/>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a:t>Information retrieval (IR) is a field that has been developing in parallel with database systems for many years. </a:t>
            </a:r>
            <a:endParaRPr/>
          </a:p>
          <a:p>
            <a:pPr marL="228600" lvl="0" indent="-228600" algn="l" rtl="0">
              <a:lnSpc>
                <a:spcPct val="90000"/>
              </a:lnSpc>
              <a:spcBef>
                <a:spcPts val="1000"/>
              </a:spcBef>
              <a:spcAft>
                <a:spcPts val="0"/>
              </a:spcAft>
              <a:buClr>
                <a:schemeClr val="dk1"/>
              </a:buClr>
              <a:buSzPts val="2800"/>
              <a:buChar char="•"/>
            </a:pPr>
            <a:r>
              <a:rPr lang="en-US"/>
              <a:t>Information retrieval is concerned with the organization and retrieval of information from a large number of text-based documents. </a:t>
            </a:r>
            <a:endParaRPr/>
          </a:p>
          <a:p>
            <a:pPr marL="228600" lvl="0" indent="-228600" algn="l" rtl="0">
              <a:lnSpc>
                <a:spcPct val="90000"/>
              </a:lnSpc>
              <a:spcBef>
                <a:spcPts val="1000"/>
              </a:spcBef>
              <a:spcAft>
                <a:spcPts val="0"/>
              </a:spcAft>
              <a:buClr>
                <a:schemeClr val="dk1"/>
              </a:buClr>
              <a:buSzPts val="2800"/>
              <a:buChar char="•"/>
            </a:pPr>
            <a:r>
              <a:rPr lang="en-US"/>
              <a:t>Since information retrieval and database systems each handle different kinds of data, some database system problems are usually not present in information retrieval systems, such as </a:t>
            </a:r>
            <a:r>
              <a:rPr lang="en-US">
                <a:solidFill>
                  <a:srgbClr val="FF0000"/>
                </a:solidFill>
              </a:rPr>
              <a:t>concurrency control, recovery, transaction management, and update. </a:t>
            </a:r>
            <a:endParaRPr/>
          </a:p>
          <a:p>
            <a:pPr marL="228600" lvl="0" indent="-228600" algn="l" rtl="0">
              <a:lnSpc>
                <a:spcPct val="90000"/>
              </a:lnSpc>
              <a:spcBef>
                <a:spcPts val="1000"/>
              </a:spcBef>
              <a:spcAft>
                <a:spcPts val="0"/>
              </a:spcAft>
              <a:buClr>
                <a:schemeClr val="dk1"/>
              </a:buClr>
              <a:buSzPts val="2800"/>
              <a:buChar char="•"/>
            </a:pPr>
            <a:r>
              <a:rPr lang="en-US"/>
              <a:t>Also, some common information retrieval problems are usually not encountered in traditional database systems, such as unstructured documents, </a:t>
            </a:r>
            <a:r>
              <a:rPr lang="en-US">
                <a:solidFill>
                  <a:srgbClr val="FF0000"/>
                </a:solidFill>
              </a:rPr>
              <a:t>approximate search based on keywords, and the notion of relevance.</a:t>
            </a:r>
            <a:endParaRPr>
              <a:solidFill>
                <a:srgbClr val="FF0000"/>
              </a:solidFill>
            </a:endParaRPr>
          </a:p>
          <a:p>
            <a:pPr marL="228600" lvl="0" indent="-50800" algn="l" rtl="0">
              <a:lnSpc>
                <a:spcPct val="90000"/>
              </a:lnSpc>
              <a:spcBef>
                <a:spcPts val="1000"/>
              </a:spcBef>
              <a:spcAft>
                <a:spcPts val="0"/>
              </a:spcAft>
              <a:buClr>
                <a:schemeClr val="dk1"/>
              </a:buClr>
              <a:buSzPts val="2800"/>
              <a:buNone/>
            </a:pPr>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518"/>
        <p:cNvGrpSpPr/>
        <p:nvPr/>
      </p:nvGrpSpPr>
      <p:grpSpPr>
        <a:xfrm>
          <a:off x="0" y="0"/>
          <a:ext cx="0" cy="0"/>
          <a:chOff x="0" y="0"/>
          <a:chExt cx="0" cy="0"/>
        </a:xfrm>
      </p:grpSpPr>
      <p:sp>
        <p:nvSpPr>
          <p:cNvPr id="519" name="Google Shape;519;p8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endParaRPr/>
          </a:p>
        </p:txBody>
      </p:sp>
      <p:sp>
        <p:nvSpPr>
          <p:cNvPr id="520" name="Google Shape;520;p8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a:t>Let the set of documents relevant to a query be denoted as {Relevant}</a:t>
            </a:r>
            <a:endParaRPr/>
          </a:p>
          <a:p>
            <a:pPr marL="228600" lvl="0" indent="-228600" algn="l" rtl="0">
              <a:lnSpc>
                <a:spcPct val="90000"/>
              </a:lnSpc>
              <a:spcBef>
                <a:spcPts val="1000"/>
              </a:spcBef>
              <a:spcAft>
                <a:spcPts val="0"/>
              </a:spcAft>
              <a:buClr>
                <a:schemeClr val="dk1"/>
              </a:buClr>
              <a:buSzPts val="2800"/>
              <a:buChar char="•"/>
            </a:pPr>
            <a:r>
              <a:rPr lang="en-US"/>
              <a:t>The set of documents retrieved be denoted as {Retrieved}. </a:t>
            </a:r>
            <a:endParaRPr/>
          </a:p>
          <a:p>
            <a:pPr marL="228600" lvl="0" indent="-228600" algn="l" rtl="0">
              <a:lnSpc>
                <a:spcPct val="90000"/>
              </a:lnSpc>
              <a:spcBef>
                <a:spcPts val="1000"/>
              </a:spcBef>
              <a:spcAft>
                <a:spcPts val="0"/>
              </a:spcAft>
              <a:buClr>
                <a:schemeClr val="dk1"/>
              </a:buClr>
              <a:buSzPts val="2800"/>
              <a:buChar char="•"/>
            </a:pPr>
            <a:r>
              <a:rPr lang="en-US"/>
              <a:t>The set of documents that are both relevant and retrieved is denoted as {Relevant} U {Retrieved}</a:t>
            </a:r>
            <a:endParaRPr/>
          </a:p>
          <a:p>
            <a:pPr marL="228600" lvl="0" indent="-228600" algn="l" rtl="0">
              <a:lnSpc>
                <a:spcPct val="90000"/>
              </a:lnSpc>
              <a:spcBef>
                <a:spcPts val="1000"/>
              </a:spcBef>
              <a:spcAft>
                <a:spcPts val="0"/>
              </a:spcAft>
              <a:buClr>
                <a:schemeClr val="dk1"/>
              </a:buClr>
              <a:buSzPts val="2800"/>
              <a:buChar char="•"/>
            </a:pPr>
            <a:r>
              <a:rPr lang="en-US"/>
              <a:t>Precision, recall, and F-score are the basic measures of a retrieved set of documents.</a:t>
            </a:r>
            <a:endParaRPr/>
          </a:p>
          <a:p>
            <a:pPr marL="0" lvl="0" indent="0" algn="l" rtl="0">
              <a:lnSpc>
                <a:spcPct val="90000"/>
              </a:lnSpc>
              <a:spcBef>
                <a:spcPts val="1000"/>
              </a:spcBef>
              <a:spcAft>
                <a:spcPts val="0"/>
              </a:spcAft>
              <a:buClr>
                <a:schemeClr val="dk1"/>
              </a:buClr>
              <a:buSzPts val="2800"/>
              <a:buNone/>
            </a:pPr>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524"/>
        <p:cNvGrpSpPr/>
        <p:nvPr/>
      </p:nvGrpSpPr>
      <p:grpSpPr>
        <a:xfrm>
          <a:off x="0" y="0"/>
          <a:ext cx="0" cy="0"/>
          <a:chOff x="0" y="0"/>
          <a:chExt cx="0" cy="0"/>
        </a:xfrm>
      </p:grpSpPr>
      <p:sp>
        <p:nvSpPr>
          <p:cNvPr id="525" name="Google Shape;525;p82"/>
          <p:cNvSpPr txBox="1">
            <a:spLocks noGrp="1"/>
          </p:cNvSpPr>
          <p:nvPr>
            <p:ph type="title"/>
          </p:nvPr>
        </p:nvSpPr>
        <p:spPr>
          <a:xfrm>
            <a:off x="838200" y="365125"/>
            <a:ext cx="10515600" cy="183515"/>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ct val="100000"/>
              <a:buFont typeface="Calibri"/>
              <a:buNone/>
            </a:pPr>
            <a:endParaRPr/>
          </a:p>
        </p:txBody>
      </p:sp>
      <p:pic>
        <p:nvPicPr>
          <p:cNvPr id="526" name="Google Shape;526;p82"/>
          <p:cNvPicPr preferRelativeResize="0">
            <a:picLocks noGrp="1"/>
          </p:cNvPicPr>
          <p:nvPr>
            <p:ph type="body" idx="1"/>
          </p:nvPr>
        </p:nvPicPr>
        <p:blipFill rotWithShape="1">
          <a:blip r:embed="rId3">
            <a:alphaModFix/>
          </a:blip>
          <a:srcRect/>
          <a:stretch/>
        </p:blipFill>
        <p:spPr>
          <a:xfrm>
            <a:off x="352696" y="91440"/>
            <a:ext cx="10802983" cy="6648994"/>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530"/>
        <p:cNvGrpSpPr/>
        <p:nvPr/>
      </p:nvGrpSpPr>
      <p:grpSpPr>
        <a:xfrm>
          <a:off x="0" y="0"/>
          <a:ext cx="0" cy="0"/>
          <a:chOff x="0" y="0"/>
          <a:chExt cx="0" cy="0"/>
        </a:xfrm>
      </p:grpSpPr>
      <p:sp>
        <p:nvSpPr>
          <p:cNvPr id="531" name="Google Shape;531;p8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endParaRPr/>
          </a:p>
        </p:txBody>
      </p:sp>
      <p:sp>
        <p:nvSpPr>
          <p:cNvPr id="532" name="Google Shape;532;p8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fontScale="77500" lnSpcReduction="20000"/>
          </a:bodyPr>
          <a:lstStyle/>
          <a:p>
            <a:pPr marL="228600" lvl="0" indent="-90804" algn="l" rtl="0">
              <a:lnSpc>
                <a:spcPct val="90000"/>
              </a:lnSpc>
              <a:spcBef>
                <a:spcPts val="0"/>
              </a:spcBef>
              <a:spcAft>
                <a:spcPts val="0"/>
              </a:spcAft>
              <a:buClr>
                <a:schemeClr val="dk1"/>
              </a:buClr>
              <a:buSzPct val="100000"/>
              <a:buNone/>
            </a:pPr>
            <a:endParaRPr/>
          </a:p>
          <a:p>
            <a:pPr marL="228600" lvl="0" indent="-90804" algn="l" rtl="0">
              <a:lnSpc>
                <a:spcPct val="90000"/>
              </a:lnSpc>
              <a:spcBef>
                <a:spcPts val="1000"/>
              </a:spcBef>
              <a:spcAft>
                <a:spcPts val="0"/>
              </a:spcAft>
              <a:buClr>
                <a:schemeClr val="dk1"/>
              </a:buClr>
              <a:buSzPct val="100000"/>
              <a:buNone/>
            </a:pPr>
            <a:endParaRPr/>
          </a:p>
          <a:p>
            <a:pPr marL="228600" lvl="0" indent="-90804" algn="l" rtl="0">
              <a:lnSpc>
                <a:spcPct val="90000"/>
              </a:lnSpc>
              <a:spcBef>
                <a:spcPts val="1000"/>
              </a:spcBef>
              <a:spcAft>
                <a:spcPts val="0"/>
              </a:spcAft>
              <a:buClr>
                <a:schemeClr val="dk1"/>
              </a:buClr>
              <a:buSzPct val="100000"/>
              <a:buNone/>
            </a:pPr>
            <a:endParaRPr/>
          </a:p>
          <a:p>
            <a:pPr marL="228600" lvl="0" indent="-90804" algn="l" rtl="0">
              <a:lnSpc>
                <a:spcPct val="90000"/>
              </a:lnSpc>
              <a:spcBef>
                <a:spcPts val="1000"/>
              </a:spcBef>
              <a:spcAft>
                <a:spcPts val="0"/>
              </a:spcAft>
              <a:buClr>
                <a:schemeClr val="dk1"/>
              </a:buClr>
              <a:buSzPct val="100000"/>
              <a:buNone/>
            </a:pPr>
            <a:endParaRPr/>
          </a:p>
          <a:p>
            <a:pPr marL="228600" lvl="0" indent="-90804" algn="l" rtl="0">
              <a:lnSpc>
                <a:spcPct val="90000"/>
              </a:lnSpc>
              <a:spcBef>
                <a:spcPts val="1000"/>
              </a:spcBef>
              <a:spcAft>
                <a:spcPts val="0"/>
              </a:spcAft>
              <a:buClr>
                <a:schemeClr val="dk1"/>
              </a:buClr>
              <a:buSzPct val="100000"/>
              <a:buNone/>
            </a:pPr>
            <a:endParaRPr/>
          </a:p>
          <a:p>
            <a:pPr marL="228600" lvl="0" indent="-90804" algn="l" rtl="0">
              <a:lnSpc>
                <a:spcPct val="90000"/>
              </a:lnSpc>
              <a:spcBef>
                <a:spcPts val="1000"/>
              </a:spcBef>
              <a:spcAft>
                <a:spcPts val="0"/>
              </a:spcAft>
              <a:buClr>
                <a:schemeClr val="dk1"/>
              </a:buClr>
              <a:buSzPct val="100000"/>
              <a:buNone/>
            </a:pPr>
            <a:endParaRPr/>
          </a:p>
          <a:p>
            <a:pPr marL="228600" lvl="0" indent="-228600" algn="l" rtl="0">
              <a:lnSpc>
                <a:spcPct val="90000"/>
              </a:lnSpc>
              <a:spcBef>
                <a:spcPts val="1000"/>
              </a:spcBef>
              <a:spcAft>
                <a:spcPts val="0"/>
              </a:spcAft>
              <a:buClr>
                <a:schemeClr val="dk1"/>
              </a:buClr>
              <a:buSzPct val="100000"/>
              <a:buChar char="•"/>
            </a:pPr>
            <a:r>
              <a:rPr lang="en-US"/>
              <a:t>Application</a:t>
            </a:r>
            <a:endParaRPr/>
          </a:p>
          <a:p>
            <a:pPr marL="571500" lvl="0" indent="-571500" algn="l" rtl="0">
              <a:lnSpc>
                <a:spcPct val="90000"/>
              </a:lnSpc>
              <a:spcBef>
                <a:spcPts val="1000"/>
              </a:spcBef>
              <a:spcAft>
                <a:spcPts val="0"/>
              </a:spcAft>
              <a:buClr>
                <a:schemeClr val="dk1"/>
              </a:buClr>
              <a:buSzPct val="100000"/>
              <a:buFont typeface="Calibri"/>
              <a:buAutoNum type="romanUcPeriod"/>
            </a:pPr>
            <a:r>
              <a:rPr lang="en-US"/>
              <a:t>Digital Library</a:t>
            </a:r>
            <a:endParaRPr/>
          </a:p>
          <a:p>
            <a:pPr marL="571500" lvl="0" indent="-571500" algn="l" rtl="0">
              <a:lnSpc>
                <a:spcPct val="90000"/>
              </a:lnSpc>
              <a:spcBef>
                <a:spcPts val="1000"/>
              </a:spcBef>
              <a:spcAft>
                <a:spcPts val="0"/>
              </a:spcAft>
              <a:buClr>
                <a:schemeClr val="dk1"/>
              </a:buClr>
              <a:buSzPct val="100000"/>
              <a:buFont typeface="Calibri"/>
              <a:buAutoNum type="romanUcPeriod"/>
            </a:pPr>
            <a:r>
              <a:rPr lang="en-US"/>
              <a:t>Academic and research field</a:t>
            </a:r>
            <a:endParaRPr/>
          </a:p>
          <a:p>
            <a:pPr marL="571500" lvl="0" indent="-571500" algn="l" rtl="0">
              <a:lnSpc>
                <a:spcPct val="90000"/>
              </a:lnSpc>
              <a:spcBef>
                <a:spcPts val="1000"/>
              </a:spcBef>
              <a:spcAft>
                <a:spcPts val="0"/>
              </a:spcAft>
              <a:buClr>
                <a:schemeClr val="dk1"/>
              </a:buClr>
              <a:buSzPct val="100000"/>
              <a:buFont typeface="Calibri"/>
              <a:buAutoNum type="romanUcPeriod"/>
            </a:pPr>
            <a:r>
              <a:rPr lang="en-US"/>
              <a:t>Life science</a:t>
            </a:r>
            <a:endParaRPr/>
          </a:p>
          <a:p>
            <a:pPr marL="571500" lvl="0" indent="-571500" algn="l" rtl="0">
              <a:lnSpc>
                <a:spcPct val="90000"/>
              </a:lnSpc>
              <a:spcBef>
                <a:spcPts val="1000"/>
              </a:spcBef>
              <a:spcAft>
                <a:spcPts val="0"/>
              </a:spcAft>
              <a:buClr>
                <a:schemeClr val="dk1"/>
              </a:buClr>
              <a:buSzPct val="100000"/>
              <a:buFont typeface="Calibri"/>
              <a:buAutoNum type="romanUcPeriod"/>
            </a:pPr>
            <a:r>
              <a:rPr lang="en-US"/>
              <a:t>Social Media</a:t>
            </a:r>
            <a:endParaRPr/>
          </a:p>
          <a:p>
            <a:pPr marL="571500" lvl="0" indent="-571500" algn="l" rtl="0">
              <a:lnSpc>
                <a:spcPct val="90000"/>
              </a:lnSpc>
              <a:spcBef>
                <a:spcPts val="1000"/>
              </a:spcBef>
              <a:spcAft>
                <a:spcPts val="0"/>
              </a:spcAft>
              <a:buClr>
                <a:schemeClr val="dk1"/>
              </a:buClr>
              <a:buSzPct val="100000"/>
              <a:buFont typeface="Calibri"/>
              <a:buAutoNum type="romanUcPeriod"/>
            </a:pPr>
            <a:r>
              <a:rPr lang="en-US"/>
              <a:t>Business Intelligence</a:t>
            </a:r>
            <a:endParaRPr/>
          </a:p>
          <a:p>
            <a:pPr marL="571500" lvl="0" indent="-433705" algn="l" rtl="0">
              <a:lnSpc>
                <a:spcPct val="90000"/>
              </a:lnSpc>
              <a:spcBef>
                <a:spcPts val="1000"/>
              </a:spcBef>
              <a:spcAft>
                <a:spcPts val="0"/>
              </a:spcAft>
              <a:buClr>
                <a:schemeClr val="dk1"/>
              </a:buClr>
              <a:buSzPct val="100000"/>
              <a:buFont typeface="Calibri"/>
              <a:buNone/>
            </a:pPr>
            <a:endParaRPr/>
          </a:p>
        </p:txBody>
      </p:sp>
      <p:pic>
        <p:nvPicPr>
          <p:cNvPr id="533" name="Google Shape;533;p83"/>
          <p:cNvPicPr preferRelativeResize="0"/>
          <p:nvPr/>
        </p:nvPicPr>
        <p:blipFill rotWithShape="1">
          <a:blip r:embed="rId3">
            <a:alphaModFix/>
          </a:blip>
          <a:srcRect/>
          <a:stretch/>
        </p:blipFill>
        <p:spPr>
          <a:xfrm>
            <a:off x="566777" y="448028"/>
            <a:ext cx="9625801" cy="3443834"/>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537"/>
        <p:cNvGrpSpPr/>
        <p:nvPr/>
      </p:nvGrpSpPr>
      <p:grpSpPr>
        <a:xfrm>
          <a:off x="0" y="0"/>
          <a:ext cx="0" cy="0"/>
          <a:chOff x="0" y="0"/>
          <a:chExt cx="0" cy="0"/>
        </a:xfrm>
      </p:grpSpPr>
      <p:sp>
        <p:nvSpPr>
          <p:cNvPr id="538" name="Google Shape;538;p8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endParaRPr/>
          </a:p>
        </p:txBody>
      </p:sp>
      <p:pic>
        <p:nvPicPr>
          <p:cNvPr id="539" name="Google Shape;539;p84"/>
          <p:cNvPicPr preferRelativeResize="0">
            <a:picLocks noGrp="1"/>
          </p:cNvPicPr>
          <p:nvPr>
            <p:ph type="body" idx="1"/>
          </p:nvPr>
        </p:nvPicPr>
        <p:blipFill rotWithShape="1">
          <a:blip r:embed="rId3">
            <a:alphaModFix/>
          </a:blip>
          <a:srcRect/>
          <a:stretch/>
        </p:blipFill>
        <p:spPr>
          <a:xfrm>
            <a:off x="885368" y="442292"/>
            <a:ext cx="9711787" cy="4835855"/>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543"/>
        <p:cNvGrpSpPr/>
        <p:nvPr/>
      </p:nvGrpSpPr>
      <p:grpSpPr>
        <a:xfrm>
          <a:off x="0" y="0"/>
          <a:ext cx="0" cy="0"/>
          <a:chOff x="0" y="0"/>
          <a:chExt cx="0" cy="0"/>
        </a:xfrm>
      </p:grpSpPr>
      <p:sp>
        <p:nvSpPr>
          <p:cNvPr id="544" name="Google Shape;544;p8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endParaRPr/>
          </a:p>
        </p:txBody>
      </p:sp>
      <p:sp>
        <p:nvSpPr>
          <p:cNvPr id="545" name="Google Shape;545;p8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50800" algn="l" rtl="0">
              <a:lnSpc>
                <a:spcPct val="90000"/>
              </a:lnSpc>
              <a:spcBef>
                <a:spcPts val="0"/>
              </a:spcBef>
              <a:spcAft>
                <a:spcPts val="0"/>
              </a:spcAft>
              <a:buClr>
                <a:schemeClr val="dk1"/>
              </a:buClr>
              <a:buSzPts val="2800"/>
              <a:buNone/>
            </a:pPr>
            <a:endParaRPr/>
          </a:p>
        </p:txBody>
      </p:sp>
      <p:pic>
        <p:nvPicPr>
          <p:cNvPr id="546" name="Google Shape;546;p85"/>
          <p:cNvPicPr preferRelativeResize="0"/>
          <p:nvPr/>
        </p:nvPicPr>
        <p:blipFill rotWithShape="1">
          <a:blip r:embed="rId3">
            <a:alphaModFix/>
          </a:blip>
          <a:srcRect/>
          <a:stretch/>
        </p:blipFill>
        <p:spPr>
          <a:xfrm>
            <a:off x="960608" y="138610"/>
            <a:ext cx="8834405" cy="6228752"/>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6" name="Google Shape;126;p20"/>
          <p:cNvSpPr txBox="1">
            <a:spLocks noGrp="1"/>
          </p:cNvSpPr>
          <p:nvPr>
            <p:ph type="body" idx="1"/>
          </p:nvPr>
        </p:nvSpPr>
        <p:spPr>
          <a:xfrm>
            <a:off x="838200" y="561561"/>
            <a:ext cx="10515600" cy="5615402"/>
          </a:xfrm>
          <a:prstGeom prst="rect">
            <a:avLst/>
          </a:prstGeom>
          <a:noFill/>
          <a:ln>
            <a:noFill/>
          </a:ln>
        </p:spPr>
        <p:txBody>
          <a:bodyPr spcFirstLastPara="1" wrap="square" lIns="91425" tIns="45700" rIns="91425" bIns="45700" anchor="t" anchorCtr="0">
            <a:normAutofit fontScale="92500" lnSpcReduction="10000"/>
          </a:bodyPr>
          <a:lstStyle/>
          <a:p>
            <a:pPr marL="228600" lvl="0" indent="-228600" algn="just" rtl="0">
              <a:lnSpc>
                <a:spcPct val="90000"/>
              </a:lnSpc>
              <a:spcBef>
                <a:spcPts val="0"/>
              </a:spcBef>
              <a:spcAft>
                <a:spcPts val="0"/>
              </a:spcAft>
              <a:buClr>
                <a:srgbClr val="273239"/>
              </a:buClr>
              <a:buSzPct val="100000"/>
              <a:buFont typeface="Calibri"/>
              <a:buAutoNum type="arabicPeriod"/>
            </a:pPr>
            <a:r>
              <a:rPr lang="en-US" b="1" i="0" dirty="0">
                <a:solidFill>
                  <a:srgbClr val="273239"/>
                </a:solidFill>
                <a:latin typeface="Times New Roman" panose="02020603050405020304" pitchFamily="18" charset="0"/>
                <a:ea typeface="Arial"/>
                <a:cs typeface="Times New Roman" panose="02020603050405020304" pitchFamily="18" charset="0"/>
                <a:sym typeface="Arial"/>
              </a:rPr>
              <a:t>Web Content Mining:</a:t>
            </a:r>
            <a:r>
              <a:rPr lang="en-US" b="0" i="0" dirty="0">
                <a:solidFill>
                  <a:srgbClr val="273239"/>
                </a:solidFill>
                <a:latin typeface="Times New Roman" panose="02020603050405020304" pitchFamily="18" charset="0"/>
                <a:ea typeface="Arial"/>
                <a:cs typeface="Times New Roman" panose="02020603050405020304" pitchFamily="18" charset="0"/>
                <a:sym typeface="Arial"/>
              </a:rPr>
              <a:t> Web content mining is the application of extracting useful information from the content of the web documents. Web content consist of several types of data – text, image, audio, video etc. Content data is the group of facts that a web page is designed. It can provide effective and interesting patterns about user needs. </a:t>
            </a:r>
          </a:p>
          <a:p>
            <a:pPr marL="228600" lvl="0" indent="-228600" algn="just" rtl="0">
              <a:lnSpc>
                <a:spcPct val="90000"/>
              </a:lnSpc>
              <a:spcBef>
                <a:spcPts val="0"/>
              </a:spcBef>
              <a:spcAft>
                <a:spcPts val="0"/>
              </a:spcAft>
              <a:buClr>
                <a:srgbClr val="273239"/>
              </a:buClr>
              <a:buSzPct val="100000"/>
              <a:buFont typeface="Calibri"/>
              <a:buAutoNum type="arabicPeriod"/>
            </a:pPr>
            <a:r>
              <a:rPr lang="en-US" b="1" i="0" dirty="0">
                <a:solidFill>
                  <a:srgbClr val="273239"/>
                </a:solidFill>
                <a:latin typeface="Times New Roman" panose="02020603050405020304" pitchFamily="18" charset="0"/>
                <a:ea typeface="Arial"/>
                <a:cs typeface="Times New Roman" panose="02020603050405020304" pitchFamily="18" charset="0"/>
                <a:sym typeface="Arial"/>
              </a:rPr>
              <a:t>Web Structure Mining:</a:t>
            </a:r>
            <a:r>
              <a:rPr lang="en-US" b="0" i="0" dirty="0">
                <a:solidFill>
                  <a:srgbClr val="273239"/>
                </a:solidFill>
                <a:latin typeface="Times New Roman" panose="02020603050405020304" pitchFamily="18" charset="0"/>
                <a:ea typeface="Arial"/>
                <a:cs typeface="Times New Roman" panose="02020603050405020304" pitchFamily="18" charset="0"/>
                <a:sym typeface="Arial"/>
              </a:rPr>
              <a:t> Web structure mining is the application of discovering structure information from the web. The structure of the web graph consists of web pages as nodes, and hyperlinks as edges connecting related pages. Structure mining basically shows the structured summary of a particular website. It identifies relationship between web pages linked by information or direct link connection. </a:t>
            </a:r>
          </a:p>
          <a:p>
            <a:pPr marL="228600" lvl="0" indent="-228600" algn="just" rtl="0">
              <a:lnSpc>
                <a:spcPct val="90000"/>
              </a:lnSpc>
              <a:spcBef>
                <a:spcPts val="0"/>
              </a:spcBef>
              <a:spcAft>
                <a:spcPts val="0"/>
              </a:spcAft>
              <a:buClr>
                <a:srgbClr val="273239"/>
              </a:buClr>
              <a:buSzPct val="100000"/>
              <a:buFont typeface="Calibri"/>
              <a:buAutoNum type="arabicPeriod"/>
            </a:pPr>
            <a:r>
              <a:rPr lang="en-US" b="1" i="0" dirty="0">
                <a:solidFill>
                  <a:srgbClr val="273239"/>
                </a:solidFill>
                <a:latin typeface="Times New Roman" panose="02020603050405020304" pitchFamily="18" charset="0"/>
                <a:ea typeface="Arial"/>
                <a:cs typeface="Times New Roman" panose="02020603050405020304" pitchFamily="18" charset="0"/>
                <a:sym typeface="Arial"/>
              </a:rPr>
              <a:t>Web Usage Mining:</a:t>
            </a:r>
            <a:r>
              <a:rPr lang="en-US" b="0" i="0" dirty="0">
                <a:solidFill>
                  <a:srgbClr val="273239"/>
                </a:solidFill>
                <a:latin typeface="Times New Roman" panose="02020603050405020304" pitchFamily="18" charset="0"/>
                <a:ea typeface="Arial"/>
                <a:cs typeface="Times New Roman" panose="02020603050405020304" pitchFamily="18" charset="0"/>
                <a:sym typeface="Arial"/>
              </a:rPr>
              <a:t> Web usage mining is the application of identifying or discovering interesting usage patterns from large data sets. And these patterns enable you to understand the user behaviors or something like that. In web usage mining, user access data on the web and collect data in form of logs. So, Web usage mining is also called log mining.</a:t>
            </a:r>
            <a:endParaRPr dirty="0">
              <a:latin typeface="Times New Roman" panose="02020603050405020304" pitchFamily="18" charset="0"/>
              <a:cs typeface="Times New Roman" panose="02020603050405020304" pitchFamily="18" charset="0"/>
            </a:endParaRPr>
          </a:p>
          <a:p>
            <a:pPr marL="228600" lvl="0" indent="-77470" algn="l" rtl="0">
              <a:lnSpc>
                <a:spcPct val="90000"/>
              </a:lnSpc>
              <a:spcBef>
                <a:spcPts val="1000"/>
              </a:spcBef>
              <a:spcAft>
                <a:spcPts val="0"/>
              </a:spcAft>
              <a:buClr>
                <a:schemeClr val="dk1"/>
              </a:buClr>
              <a:buSzPct val="100000"/>
              <a:buNone/>
            </a:pPr>
            <a:endParaRPr dirty="0"/>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150</TotalTime>
  <Words>3760</Words>
  <Application>Microsoft Office PowerPoint</Application>
  <PresentationFormat>Widescreen</PresentationFormat>
  <Paragraphs>202</Paragraphs>
  <Slides>85</Slides>
  <Notes>73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85</vt:i4>
      </vt:variant>
    </vt:vector>
  </HeadingPairs>
  <TitlesOfParts>
    <vt:vector size="94" baseType="lpstr">
      <vt:lpstr>Rubik</vt:lpstr>
      <vt:lpstr>Roboto</vt:lpstr>
      <vt:lpstr>Times New Roman</vt:lpstr>
      <vt:lpstr>Open Sans</vt:lpstr>
      <vt:lpstr>Arial</vt:lpstr>
      <vt:lpstr>Calibri</vt:lpstr>
      <vt:lpstr>Noto Sans Symbols</vt:lpstr>
      <vt:lpstr>Sofia</vt:lpstr>
      <vt:lpstr>Office Theme</vt:lpstr>
      <vt:lpstr>Module 5</vt:lpstr>
      <vt:lpstr>PowerPoint Presentation</vt:lpstr>
      <vt:lpstr>Purpose of Web mining</vt:lpstr>
      <vt:lpstr>PowerPoint Presentation</vt:lpstr>
      <vt:lpstr>Disadvantages of web pages</vt:lpstr>
      <vt:lpstr>PowerPoint Presentation</vt:lpstr>
      <vt:lpstr>PowerPoint Presentation</vt:lpstr>
      <vt:lpstr>PowerPoint Presentation</vt:lpstr>
      <vt:lpstr>PowerPoint Presentation</vt:lpstr>
      <vt:lpstr>Web Content Mining</vt:lpstr>
      <vt:lpstr>PowerPoint Presentation</vt:lpstr>
      <vt:lpstr>PowerPoint Presentation</vt:lpstr>
      <vt:lpstr>PowerPoint Presentation</vt:lpstr>
      <vt:lpstr>PowerPoint Presentation</vt:lpstr>
      <vt:lpstr>1. Pre-processing </vt:lpstr>
      <vt:lpstr>2. Clustering </vt:lpstr>
      <vt:lpstr>3. Classifying </vt:lpstr>
      <vt:lpstr>4. Identifying the Associations </vt:lpstr>
      <vt:lpstr>5. Topic Identification &amp; Tracking </vt:lpstr>
      <vt:lpstr>Web Structure Mining</vt:lpstr>
      <vt:lpstr>PowerPoint Presentation</vt:lpstr>
      <vt:lpstr>PowerPoint Presentation</vt:lpstr>
      <vt:lpstr>PowerPoint Presentation</vt:lpstr>
      <vt:lpstr>PowerPoint Presentation</vt:lpstr>
      <vt:lpstr>PowerPoint Presentation</vt:lpstr>
      <vt:lpstr>Web Structure Mining </vt:lpstr>
      <vt:lpstr>Web Structure Mining</vt:lpstr>
      <vt:lpstr>PowerPoint Presentation</vt:lpstr>
      <vt:lpstr>PowerPoint Presentation</vt:lpstr>
      <vt:lpstr>Page Rank Algorithm and Implementation </vt:lpstr>
      <vt:lpstr>PowerPoint Presentation</vt:lpstr>
      <vt:lpstr>PowerPoint Presentation</vt:lpstr>
      <vt:lpstr>PowerPoint Presentation</vt:lpstr>
      <vt:lpstr>PowerPoint Presentation</vt:lpstr>
      <vt:lpstr>PowerPoint Presentation</vt:lpstr>
      <vt:lpstr>Clever</vt:lpstr>
      <vt:lpstr>PowerPoint Presentation</vt:lpstr>
      <vt:lpstr>PowerPoint Presentation</vt:lpstr>
      <vt:lpstr>Web usage Mining</vt:lpstr>
      <vt:lpstr>PowerPoint Presentation</vt:lpstr>
      <vt:lpstr>PowerPoint Presentation</vt:lpstr>
      <vt:lpstr>PowerPoint Presentation</vt:lpstr>
      <vt:lpstr>PowerPoint Presentation</vt:lpstr>
      <vt:lpstr>PowerPoint Presentation</vt:lpstr>
      <vt:lpstr> Difference Between Web Content, Web Structure, and Web Usage Mining :</vt:lpstr>
      <vt:lpstr>HITS Algorithm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Focused and Regular Crawling</vt:lpstr>
      <vt:lpstr>Regular Crawling</vt:lpstr>
      <vt:lpstr>Data Structures and Pattern Analysis</vt:lpstr>
      <vt:lpstr>PowerPoint Presentation</vt:lpstr>
      <vt:lpstr>PowerPoint Presentation</vt:lpstr>
      <vt:lpstr>PowerPoint Presentation</vt:lpstr>
      <vt:lpstr>PowerPoint Presentation</vt:lpstr>
      <vt:lpstr>PowerPoint Presentation</vt:lpstr>
      <vt:lpstr>Pattern Discovery</vt:lpstr>
      <vt:lpstr>PowerPoint Presentation</vt:lpstr>
      <vt:lpstr>Pattern Analysis</vt:lpstr>
      <vt:lpstr>PowerPoint Presentation</vt:lpstr>
      <vt:lpstr>PowerPoint Presentation</vt:lpstr>
      <vt:lpstr>Text Mining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is information retrieval?”</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Module 5</dc:title>
  <cp:lastModifiedBy>binujohn86@outlook.com</cp:lastModifiedBy>
  <cp:revision>16</cp:revision>
  <dcterms:modified xsi:type="dcterms:W3CDTF">2025-03-24T08:53:50Z</dcterms:modified>
</cp:coreProperties>
</file>